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65"/>
  </p:notesMasterIdLst>
  <p:handoutMasterIdLst>
    <p:handoutMasterId r:id="rId66"/>
  </p:handoutMasterIdLst>
  <p:sldIdLst>
    <p:sldId id="256" r:id="rId5"/>
    <p:sldId id="747" r:id="rId6"/>
    <p:sldId id="746" r:id="rId7"/>
    <p:sldId id="769" r:id="rId8"/>
    <p:sldId id="745" r:id="rId9"/>
    <p:sldId id="750" r:id="rId10"/>
    <p:sldId id="749" r:id="rId11"/>
    <p:sldId id="796" r:id="rId12"/>
    <p:sldId id="748" r:id="rId13"/>
    <p:sldId id="754" r:id="rId14"/>
    <p:sldId id="757" r:id="rId15"/>
    <p:sldId id="756" r:id="rId16"/>
    <p:sldId id="759" r:id="rId17"/>
    <p:sldId id="763" r:id="rId18"/>
    <p:sldId id="767" r:id="rId19"/>
    <p:sldId id="758" r:id="rId20"/>
    <p:sldId id="761" r:id="rId21"/>
    <p:sldId id="760" r:id="rId22"/>
    <p:sldId id="791" r:id="rId23"/>
    <p:sldId id="768" r:id="rId24"/>
    <p:sldId id="770" r:id="rId25"/>
    <p:sldId id="771" r:id="rId26"/>
    <p:sldId id="772" r:id="rId27"/>
    <p:sldId id="773" r:id="rId28"/>
    <p:sldId id="774" r:id="rId29"/>
    <p:sldId id="775" r:id="rId30"/>
    <p:sldId id="776" r:id="rId31"/>
    <p:sldId id="777" r:id="rId32"/>
    <p:sldId id="778" r:id="rId33"/>
    <p:sldId id="801" r:id="rId34"/>
    <p:sldId id="779" r:id="rId35"/>
    <p:sldId id="780" r:id="rId36"/>
    <p:sldId id="781" r:id="rId37"/>
    <p:sldId id="792" r:id="rId38"/>
    <p:sldId id="793" r:id="rId39"/>
    <p:sldId id="794" r:id="rId40"/>
    <p:sldId id="797" r:id="rId41"/>
    <p:sldId id="795" r:id="rId42"/>
    <p:sldId id="798" r:id="rId43"/>
    <p:sldId id="799" r:id="rId44"/>
    <p:sldId id="800" r:id="rId45"/>
    <p:sldId id="802" r:id="rId46"/>
    <p:sldId id="803" r:id="rId47"/>
    <p:sldId id="804" r:id="rId48"/>
    <p:sldId id="805" r:id="rId49"/>
    <p:sldId id="806" r:id="rId50"/>
    <p:sldId id="782" r:id="rId51"/>
    <p:sldId id="783" r:id="rId52"/>
    <p:sldId id="784" r:id="rId53"/>
    <p:sldId id="785" r:id="rId54"/>
    <p:sldId id="786" r:id="rId55"/>
    <p:sldId id="819" r:id="rId56"/>
    <p:sldId id="820" r:id="rId57"/>
    <p:sldId id="821" r:id="rId58"/>
    <p:sldId id="822" r:id="rId59"/>
    <p:sldId id="823" r:id="rId60"/>
    <p:sldId id="825" r:id="rId61"/>
    <p:sldId id="826" r:id="rId62"/>
    <p:sldId id="787" r:id="rId63"/>
    <p:sldId id="788" r:id="rId64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67"/>
    </p:embeddedFont>
    <p:embeddedFont>
      <p:font typeface="경기천년제목 Light" panose="02020403020101020101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48" autoAdjust="0"/>
    <p:restoredTop sz="92865" autoAdjust="0"/>
  </p:normalViewPr>
  <p:slideViewPr>
    <p:cSldViewPr snapToGrid="0" showGuides="1">
      <p:cViewPr varScale="1">
        <p:scale>
          <a:sx n="139" d="100"/>
          <a:sy n="139" d="100"/>
        </p:scale>
        <p:origin x="416" y="30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2CEFB-82F0-F51D-2487-731CE8F1B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BF6E5D-B989-DBAB-FACC-6295E49F9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830D13-D838-5A77-9752-D788E1C35B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DBEE9-48AD-D77E-4F94-63FAE4E71E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565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B53E5-77F2-D0BC-CE01-42C842261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C2CB5E-8F0B-825C-CCC9-08E838EAF8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764BBE-0D23-A1D3-1A3A-27541ADBDD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B5C96B-1D56-41C1-E271-F45F8A55C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663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24B1-DDC9-BEF1-86C9-8C259C83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EF1F78-B582-FDA7-C4CE-6A0A64E7C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0D7E6A3-4B2F-BDFE-0EAF-33DF25950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D8935-E2D3-EE2E-A568-A9407666DF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0086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6DDEB-7527-25F8-DE85-0D8846ED8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723F45-A1EE-EC9A-28B9-2EC2D45250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EAE0A2-F66A-30CC-BDFA-7E281D7505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E94EA9-E561-7E9C-EAD5-725F3D4AE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297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E4E2-F7C5-40CA-D96E-2849745F2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10C986-56D4-192A-0AAF-64C5925E5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1265B4-34B3-3424-4898-A8EE5350E9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590BBA-F4D0-3CD0-65AE-F6D053F0D9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151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7AE9-CB74-7A11-E1CC-82D239FD7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669411-074D-ECC1-5AF5-D6FDAFFDF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DEA85C-1AFB-B96E-7A24-633CC33930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83ACAD-961F-5A0F-8147-86529CDAAB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4095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DBED-15D1-BC3A-50F9-26E3A5E93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3075C1-BF40-CCBC-CF17-8746ADA56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AD18F1-0586-88DD-BC3F-CFDC497D2D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61A3DC2-66A2-0FB2-F42D-7FB3FFCDB7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65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19AF1-E8A9-533F-1EBA-6445670D2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CF2A02-C863-296D-20E5-DEC78705E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DA8DB34-ED2C-1B84-8BDF-ED50D8A82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BE41D6-AB97-3853-086B-F771C405CF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561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3B6C3-3DF4-2174-7E0E-3FA40A44C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45469A4-1B55-FB96-11E2-7119EBD9E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597DDB8-5A6D-C2EF-C3DB-1228AD3D44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AF0451-0B95-CA1A-C3F7-617756898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6711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F0B85-8E01-D889-A9E1-F8E8E47B9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7BA37A-FC93-3F8D-6C12-9A6E516793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F88E28B-84C4-71F1-FCF2-5E45A92B0C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2F7ABE-66B7-B4F9-24B4-14E65D080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961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87D8E-5004-7146-F815-27AB24EE6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8EABF7B-863D-A7F0-29F1-C4B92C5AC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A81F6-524A-3C47-9A4E-48E2A302D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ko-KR" b="1" dirty="0"/>
              <a:t>300</a:t>
            </a:r>
            <a:r>
              <a:rPr lang="ko-KR" altLang="en-US" b="1" dirty="0"/>
              <a:t>단어 설명</a:t>
            </a:r>
            <a:r>
              <a:rPr lang="en-US" altLang="ko-KR" b="1" dirty="0"/>
              <a:t>:</a:t>
            </a:r>
          </a:p>
          <a:p>
            <a:pPr>
              <a:buNone/>
            </a:pPr>
            <a:r>
              <a:rPr lang="ko-KR" altLang="en-US" dirty="0"/>
              <a:t>경기도 전역의 탄소흡수원지도는 지역 생태계의 탄소흡수 능력을 정밀하게 시각화한 혁신적인 공간정보 서비스입니다</a:t>
            </a:r>
            <a:r>
              <a:rPr lang="en-US" altLang="ko-KR" dirty="0"/>
              <a:t>. 10m </a:t>
            </a:r>
            <a:r>
              <a:rPr lang="ko-KR" altLang="en-US" dirty="0"/>
              <a:t>고해상도로 구축된 이 지도는 위성영상 분석</a:t>
            </a:r>
            <a:r>
              <a:rPr lang="en-US" altLang="ko-KR" dirty="0"/>
              <a:t>, </a:t>
            </a:r>
            <a:r>
              <a:rPr lang="ko-KR" altLang="en-US" dirty="0" err="1"/>
              <a:t>플럭스타워를</a:t>
            </a:r>
            <a:r>
              <a:rPr lang="ko-KR" altLang="en-US" dirty="0"/>
              <a:t> 통한 실측 데이터</a:t>
            </a:r>
            <a:r>
              <a:rPr lang="en-US" altLang="ko-KR" dirty="0"/>
              <a:t>, </a:t>
            </a:r>
            <a:r>
              <a:rPr lang="ko-KR" altLang="en-US" dirty="0"/>
              <a:t>그리고 생물물리학적 추정 시스템</a:t>
            </a:r>
            <a:r>
              <a:rPr lang="en-US" altLang="ko-KR" dirty="0"/>
              <a:t>(BESS) </a:t>
            </a:r>
            <a:r>
              <a:rPr lang="ko-KR" altLang="en-US" dirty="0"/>
              <a:t>모형을 기반으로 한 과학적 방법론을 통합 적용하여 만들어졌습니다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이 지도는 경기도 내 다양한 생태계가 흡수하는 </a:t>
            </a:r>
            <a:r>
              <a:rPr lang="ko-KR" altLang="en-US" dirty="0" err="1"/>
              <a:t>탄소량을</a:t>
            </a:r>
            <a:r>
              <a:rPr lang="ko-KR" altLang="en-US" dirty="0"/>
              <a:t> 상세하게 보여줍니다</a:t>
            </a:r>
            <a:r>
              <a:rPr lang="en-US" altLang="ko-KR" dirty="0"/>
              <a:t>. </a:t>
            </a:r>
            <a:r>
              <a:rPr lang="ko-KR" altLang="en-US" dirty="0"/>
              <a:t>산림</a:t>
            </a:r>
            <a:r>
              <a:rPr lang="en-US" altLang="ko-KR" dirty="0"/>
              <a:t>, </a:t>
            </a:r>
            <a:r>
              <a:rPr lang="ko-KR" altLang="en-US" dirty="0"/>
              <a:t>농경지</a:t>
            </a:r>
            <a:r>
              <a:rPr lang="en-US" altLang="ko-KR" dirty="0"/>
              <a:t>, </a:t>
            </a:r>
            <a:r>
              <a:rPr lang="ko-KR" altLang="en-US" dirty="0"/>
              <a:t>습지</a:t>
            </a:r>
            <a:r>
              <a:rPr lang="en-US" altLang="ko-KR" dirty="0"/>
              <a:t>, </a:t>
            </a:r>
            <a:r>
              <a:rPr lang="ko-KR" altLang="en-US" dirty="0"/>
              <a:t>도시 녹지 등 각 토지 피복별 탄소흡수 능력이 색상 구분을 통해 직관적으로 표현되어 있어</a:t>
            </a:r>
            <a:r>
              <a:rPr lang="en-US" altLang="ko-KR" dirty="0"/>
              <a:t>, </a:t>
            </a:r>
            <a:r>
              <a:rPr lang="ko-KR" altLang="en-US" dirty="0"/>
              <a:t>사용자는 특정 지역의 탄소흡수 현황을 한눈에 파악할 수 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BESS </a:t>
            </a:r>
            <a:r>
              <a:rPr lang="ko-KR" altLang="en-US" dirty="0"/>
              <a:t>모형을 활용한 </a:t>
            </a:r>
            <a:r>
              <a:rPr lang="ko-KR" altLang="en-US" dirty="0" err="1"/>
              <a:t>기작중심의</a:t>
            </a:r>
            <a:r>
              <a:rPr lang="ko-KR" altLang="en-US" dirty="0"/>
              <a:t> 접근법은 수목의 광합성 과정과 생태계 호흡을 정밀하게 모델링하여</a:t>
            </a:r>
            <a:r>
              <a:rPr lang="en-US" altLang="ko-KR" dirty="0"/>
              <a:t>, </a:t>
            </a:r>
            <a:r>
              <a:rPr lang="ko-KR" altLang="en-US" dirty="0"/>
              <a:t>계절적 변화와 환경 조건에 따른 </a:t>
            </a:r>
            <a:r>
              <a:rPr lang="ko-KR" altLang="en-US" dirty="0" err="1"/>
              <a:t>탄소흡수량의</a:t>
            </a:r>
            <a:r>
              <a:rPr lang="ko-KR" altLang="en-US" dirty="0"/>
              <a:t> 동적 변화까지 반영합니다</a:t>
            </a:r>
            <a:r>
              <a:rPr lang="en-US" altLang="ko-KR" dirty="0"/>
              <a:t>. </a:t>
            </a:r>
            <a:r>
              <a:rPr lang="ko-KR" altLang="en-US" dirty="0"/>
              <a:t>위성영상을 통해 획득한 식생지수</a:t>
            </a:r>
            <a:r>
              <a:rPr lang="en-US" altLang="ko-KR" dirty="0"/>
              <a:t>(NDVI), </a:t>
            </a:r>
            <a:r>
              <a:rPr lang="ko-KR" altLang="en-US" dirty="0" err="1"/>
              <a:t>엽면적지수</a:t>
            </a:r>
            <a:r>
              <a:rPr lang="en-US" altLang="ko-KR" dirty="0"/>
              <a:t>(LAI), </a:t>
            </a:r>
            <a:r>
              <a:rPr lang="ko-KR" altLang="en-US" dirty="0" err="1"/>
              <a:t>토지피복</a:t>
            </a:r>
            <a:r>
              <a:rPr lang="ko-KR" altLang="en-US" dirty="0"/>
              <a:t> 정보와 기상 데이터를 입력 자료로 활용하여 </a:t>
            </a:r>
            <a:r>
              <a:rPr lang="ko-KR" altLang="en-US" dirty="0" err="1"/>
              <a:t>탄소흡수량을</a:t>
            </a:r>
            <a:r>
              <a:rPr lang="ko-KR" altLang="en-US" dirty="0"/>
              <a:t> 산정했으며</a:t>
            </a:r>
            <a:r>
              <a:rPr lang="en-US" altLang="ko-KR" dirty="0"/>
              <a:t>, </a:t>
            </a:r>
            <a:r>
              <a:rPr lang="ko-KR" altLang="en-US" dirty="0" err="1"/>
              <a:t>플럭스타워에서</a:t>
            </a:r>
            <a:r>
              <a:rPr lang="ko-KR" altLang="en-US" dirty="0"/>
              <a:t> 수집된 실측 데이터로 검증 과정을 거쳤습니다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이 지도는 기후변화 대응 정책 수립</a:t>
            </a:r>
            <a:r>
              <a:rPr lang="en-US" altLang="ko-KR" dirty="0"/>
              <a:t>, </a:t>
            </a:r>
            <a:r>
              <a:rPr lang="ko-KR" altLang="en-US" dirty="0"/>
              <a:t>도시계획</a:t>
            </a:r>
            <a:r>
              <a:rPr lang="en-US" altLang="ko-KR" dirty="0"/>
              <a:t>, </a:t>
            </a:r>
            <a:r>
              <a:rPr lang="ko-KR" altLang="en-US" dirty="0"/>
              <a:t>산림 관리 등 다양한 분야에서 중요한 의사결정 도구로 활용될 수 있습니다</a:t>
            </a:r>
            <a:r>
              <a:rPr lang="en-US" altLang="ko-KR" dirty="0"/>
              <a:t>. </a:t>
            </a:r>
            <a:r>
              <a:rPr lang="ko-KR" altLang="en-US" dirty="0"/>
              <a:t>또한 시민들에게는 자신이 거주하는 지역의 탄소흡수 기여도를 확인할 수 있는 교육적 콘텐츠를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기후플랫폼의 탄소흡수지도 페이지를 통해</a:t>
            </a:r>
            <a:r>
              <a:rPr lang="en-US" altLang="ko-KR" dirty="0"/>
              <a:t>, </a:t>
            </a:r>
            <a:r>
              <a:rPr lang="ko-KR" altLang="en-US" dirty="0"/>
              <a:t>사용자는 </a:t>
            </a:r>
            <a:r>
              <a:rPr lang="en-US" altLang="ko-KR" dirty="0"/>
              <a:t>interactive</a:t>
            </a:r>
            <a:r>
              <a:rPr lang="ko-KR" altLang="en-US" dirty="0"/>
              <a:t>한 방식으로 경기도 어느 지역이든 확대하여 탐색할 수 있으며</a:t>
            </a:r>
            <a:r>
              <a:rPr lang="en-US" altLang="ko-KR" dirty="0"/>
              <a:t>, </a:t>
            </a:r>
            <a:r>
              <a:rPr lang="ko-KR" altLang="en-US" dirty="0"/>
              <a:t>시간에 따른 변화 추이도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이러한 정보는 지속가능한 미래를 위한 지역사회의 환경 인식 제고와 기후행동 촉진에 기여할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>
              <a:buNone/>
            </a:pPr>
            <a:r>
              <a:rPr lang="en-US" altLang="ko-KR" b="1" dirty="0"/>
              <a:t>200</a:t>
            </a:r>
            <a:r>
              <a:rPr lang="ko-KR" altLang="en-US" b="1" dirty="0"/>
              <a:t>단어 설명</a:t>
            </a:r>
            <a:r>
              <a:rPr lang="en-US" altLang="ko-KR" b="1" dirty="0"/>
              <a:t>:</a:t>
            </a:r>
          </a:p>
          <a:p>
            <a:pPr>
              <a:buNone/>
            </a:pPr>
            <a:r>
              <a:rPr lang="ko-KR" altLang="en-US" dirty="0"/>
              <a:t>경기도 탄소흡수원지도는 </a:t>
            </a:r>
            <a:r>
              <a:rPr lang="en-US" altLang="ko-KR" dirty="0"/>
              <a:t>10m </a:t>
            </a:r>
            <a:r>
              <a:rPr lang="ko-KR" altLang="en-US" dirty="0"/>
              <a:t>고해상도로 구축된 정밀한 공간정보 서비스로</a:t>
            </a:r>
            <a:r>
              <a:rPr lang="en-US" altLang="ko-KR" dirty="0"/>
              <a:t>, </a:t>
            </a:r>
            <a:r>
              <a:rPr lang="ko-KR" altLang="en-US" dirty="0"/>
              <a:t>지역 생태계의 탄소흡수 능력을 과학적으로 </a:t>
            </a:r>
            <a:r>
              <a:rPr lang="ko-KR" altLang="en-US" dirty="0" err="1"/>
              <a:t>시각화합니다</a:t>
            </a:r>
            <a:r>
              <a:rPr lang="en-US" altLang="ko-KR" dirty="0"/>
              <a:t>. </a:t>
            </a:r>
            <a:r>
              <a:rPr lang="ko-KR" altLang="en-US" dirty="0"/>
              <a:t>이 지도는 위성영상 분석</a:t>
            </a:r>
            <a:r>
              <a:rPr lang="en-US" altLang="ko-KR" dirty="0"/>
              <a:t>, </a:t>
            </a:r>
            <a:r>
              <a:rPr lang="ko-KR" altLang="en-US" dirty="0" err="1"/>
              <a:t>플럭스타워</a:t>
            </a:r>
            <a:r>
              <a:rPr lang="ko-KR" altLang="en-US" dirty="0"/>
              <a:t> 실측 데이터</a:t>
            </a:r>
            <a:r>
              <a:rPr lang="en-US" altLang="ko-KR" dirty="0"/>
              <a:t>, </a:t>
            </a:r>
            <a:r>
              <a:rPr lang="ko-KR" altLang="en-US" dirty="0"/>
              <a:t>그리고 생물물리학적 추정 시스템</a:t>
            </a:r>
            <a:r>
              <a:rPr lang="en-US" altLang="ko-KR" dirty="0"/>
              <a:t>(BESS) </a:t>
            </a:r>
            <a:r>
              <a:rPr lang="ko-KR" altLang="en-US" dirty="0"/>
              <a:t>모형의 통합 적용을 통해 개발되었습니다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지도에는 경기도 내 산림</a:t>
            </a:r>
            <a:r>
              <a:rPr lang="en-US" altLang="ko-KR" dirty="0"/>
              <a:t>, </a:t>
            </a:r>
            <a:r>
              <a:rPr lang="ko-KR" altLang="en-US" dirty="0"/>
              <a:t>농경지</a:t>
            </a:r>
            <a:r>
              <a:rPr lang="en-US" altLang="ko-KR" dirty="0"/>
              <a:t>, </a:t>
            </a:r>
            <a:r>
              <a:rPr lang="ko-KR" altLang="en-US" dirty="0"/>
              <a:t>습지</a:t>
            </a:r>
            <a:r>
              <a:rPr lang="en-US" altLang="ko-KR" dirty="0"/>
              <a:t>, </a:t>
            </a:r>
            <a:r>
              <a:rPr lang="ko-KR" altLang="en-US" dirty="0"/>
              <a:t>도시 녹지 등 다양한 생태계의 </a:t>
            </a:r>
            <a:r>
              <a:rPr lang="ko-KR" altLang="en-US" dirty="0" err="1"/>
              <a:t>탄소흡수량이</a:t>
            </a:r>
            <a:r>
              <a:rPr lang="ko-KR" altLang="en-US" dirty="0"/>
              <a:t> 색상으로 구분되어 표시됩니다</a:t>
            </a:r>
            <a:r>
              <a:rPr lang="en-US" altLang="ko-KR" dirty="0"/>
              <a:t>. BESS </a:t>
            </a:r>
            <a:r>
              <a:rPr lang="ko-KR" altLang="en-US" dirty="0"/>
              <a:t>모형을 활용한 </a:t>
            </a:r>
            <a:r>
              <a:rPr lang="ko-KR" altLang="en-US" dirty="0" err="1"/>
              <a:t>기작중심</a:t>
            </a:r>
            <a:r>
              <a:rPr lang="ko-KR" altLang="en-US" dirty="0"/>
              <a:t> 접근법은 수목의 광합성과 생태계 호흡을 정밀하게 모델링하여</a:t>
            </a:r>
            <a:r>
              <a:rPr lang="en-US" altLang="ko-KR" dirty="0"/>
              <a:t>, </a:t>
            </a:r>
            <a:r>
              <a:rPr lang="ko-KR" altLang="en-US" dirty="0"/>
              <a:t>계절적 변화와 환경 조건에 따른 </a:t>
            </a:r>
            <a:r>
              <a:rPr lang="ko-KR" altLang="en-US" dirty="0" err="1"/>
              <a:t>탄소흡수량의</a:t>
            </a:r>
            <a:r>
              <a:rPr lang="ko-KR" altLang="en-US" dirty="0"/>
              <a:t> 변화까지 반영합니다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ko-KR" altLang="en-US" dirty="0"/>
              <a:t>위성영상에서 추출한 식생지수</a:t>
            </a:r>
            <a:r>
              <a:rPr lang="en-US" altLang="ko-KR" dirty="0"/>
              <a:t>, </a:t>
            </a:r>
            <a:r>
              <a:rPr lang="ko-KR" altLang="en-US" dirty="0" err="1"/>
              <a:t>엽면적지수</a:t>
            </a:r>
            <a:r>
              <a:rPr lang="en-US" altLang="ko-KR" dirty="0"/>
              <a:t>, </a:t>
            </a:r>
            <a:r>
              <a:rPr lang="ko-KR" altLang="en-US" dirty="0" err="1"/>
              <a:t>토지피복</a:t>
            </a:r>
            <a:r>
              <a:rPr lang="ko-KR" altLang="en-US" dirty="0"/>
              <a:t> 정보와 기상 데이터를 기반으로 </a:t>
            </a:r>
            <a:r>
              <a:rPr lang="ko-KR" altLang="en-US" dirty="0" err="1"/>
              <a:t>탄소흡수량을</a:t>
            </a:r>
            <a:r>
              <a:rPr lang="ko-KR" altLang="en-US" dirty="0"/>
              <a:t> 산정했으며</a:t>
            </a:r>
            <a:r>
              <a:rPr lang="en-US" altLang="ko-KR" dirty="0"/>
              <a:t>, </a:t>
            </a:r>
            <a:r>
              <a:rPr lang="ko-KR" altLang="en-US" dirty="0" err="1"/>
              <a:t>플럭스타워</a:t>
            </a:r>
            <a:r>
              <a:rPr lang="ko-KR" altLang="en-US" dirty="0"/>
              <a:t> 데이터로 검증 과정을 거쳤습니다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지도는 기후변화 대응 정책</a:t>
            </a:r>
            <a:r>
              <a:rPr lang="en-US" altLang="ko-KR" dirty="0"/>
              <a:t>, </a:t>
            </a:r>
            <a:r>
              <a:rPr lang="ko-KR" altLang="en-US" dirty="0"/>
              <a:t>도시계획</a:t>
            </a:r>
            <a:r>
              <a:rPr lang="en-US" altLang="ko-KR" dirty="0"/>
              <a:t>, </a:t>
            </a:r>
            <a:r>
              <a:rPr lang="ko-KR" altLang="en-US" dirty="0"/>
              <a:t>산림 관리 등의 의사결정에 활용될 수 있으며</a:t>
            </a:r>
            <a:r>
              <a:rPr lang="en-US" altLang="ko-KR" dirty="0"/>
              <a:t>, </a:t>
            </a:r>
            <a:r>
              <a:rPr lang="ko-KR" altLang="en-US" dirty="0"/>
              <a:t>시민들에게는 지역 탄소흡수 현황을 이해할 수 있는 교육적 도구가 됩니다</a:t>
            </a:r>
            <a:r>
              <a:rPr lang="en-US" altLang="ko-KR" dirty="0"/>
              <a:t>. </a:t>
            </a:r>
            <a:r>
              <a:rPr lang="ko-KR" altLang="en-US" dirty="0"/>
              <a:t>기후플랫폼을 통해 사용자는 경기도 전역의 탄소흡수 정보를 </a:t>
            </a:r>
            <a:r>
              <a:rPr lang="en-US" altLang="ko-KR" dirty="0"/>
              <a:t>interactive</a:t>
            </a:r>
            <a:r>
              <a:rPr lang="ko-KR" altLang="en-US" dirty="0"/>
              <a:t>하게 탐색하고</a:t>
            </a:r>
            <a:r>
              <a:rPr lang="en-US" altLang="ko-KR" dirty="0"/>
              <a:t>, </a:t>
            </a:r>
            <a:r>
              <a:rPr lang="ko-KR" altLang="en-US" dirty="0"/>
              <a:t>시간에 따른 변화 추이도 확인할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D6E589C-0286-B009-FB29-E57245565B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71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29D13-1AD9-6EBE-4158-DE232EE91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5821B9D-5AAA-3223-A6C8-C8BE1AA55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B13C8AF-E406-FC67-1E4A-ECD08607A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AA403C-E1A5-5694-2899-C883B3CF1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133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FC87A-A9CE-9BF0-229D-267767748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37A8C1A-6F4D-EFE3-4212-6AF0D3869D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90A3D6-05A4-B267-6946-C0DF3ED94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1D4EFF-CD2C-D41A-811C-1A2BEA4470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352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350C4-BD81-FE37-F8BA-9C712D96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B83D449-9CB4-389B-1D2D-4F62983F7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583F34-860F-BB8E-B3E4-6C94699A5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96061-8DBA-E9A7-F49A-F9B7276C9F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4957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C58A9-4067-F0B8-4063-1DF7B5F52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0C335D8-249E-7272-77E8-6D247A4787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3F88CBA-1BC0-5B43-F238-949E96A25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F484F5-E01B-3D8C-A068-3DE0C9422E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7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A0245-9B3D-E57C-6631-D599255F9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D5DC58-585D-98FB-1346-881B47760D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C1CE0F-274B-1677-4AFB-8ED16AB93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1D23CD-77CB-9BC6-5B37-7649A968F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159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50128-200E-244F-6CB8-06D7ECD9C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85B754-DC52-5D60-B7F1-80408E71D1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DC0E0B-AAD4-EBCC-FE62-38B747045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31B73-052B-318E-918B-921EA29487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9640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5B20B-4933-7A1A-22F4-E638FD410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778C4D8-AB6F-68C0-CE59-5790520F1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ED2CF2-F636-E064-530B-7B6CDA5BCA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D05B4B-530D-0D2B-17A4-45B6665FA9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101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B1B6-35C6-3982-0F49-C641D3688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ED166AD-EC37-7F83-8B92-AAD7A9273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750402-BFBD-EF2F-8002-4F9BE0E0A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B0256-A702-9021-A5BC-87979FB87A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8220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BE140-8EF5-18EC-2904-B223BF94B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DBF8D2-ED55-FBA0-C317-5201C72EA3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1ACBAE0-27A6-E35A-01C9-125813BF9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5DE923-1FD3-9F97-D29A-4F123E45F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340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DD715-09E4-7B38-B191-AA3D610B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C0A40AE-E08D-D853-2181-DFF0A72FF5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336E89-0681-1F46-6733-CA67C93F6E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A21181-4936-BCF1-BE9A-2AA0C4408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500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29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29EE-EACA-36D3-D323-15D621AF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5405A-1120-8131-3BDE-56D9DC0E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15CD1-20B8-ACD5-3A65-85014D77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B0496-7D8D-5C38-C117-9F1AA577B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94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815-C012-B66E-099A-60BEDD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F3923-CAFB-5560-38BE-DA0E2D24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23F0A-DADC-9654-5B2D-105BC018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32015-DF47-C6D7-5972-5930E973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9A1F1D-211C-211B-4E35-F4AAD5EC0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D3DAB3A-59B2-579B-C790-CE3620CD0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1A3A3F-82A5-4C49-5385-970020DF2A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4D4C2-BA7B-7DC4-0BB4-A7F149920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6514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AC06-7211-2E27-5471-E434EBC5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2B6DC-C0AC-2948-CD1E-49BC0594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D9182-D270-D793-68BC-1BC98D80E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3C36D-7F4A-708B-31F9-B930C4D1B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74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8854E-5412-54C2-185F-F81BB746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B9495F0-B9FE-C6BD-B931-4FE16D30E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79A21A5-4F6E-9153-6F57-FD1FB852CD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94E1F1-763E-31B4-4929-BE9375E01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432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4E3E-FC4A-9604-8A30-55EA5F12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5123B-CA19-6AE7-3EF2-EAADA6A5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44F47-FF94-D5B5-B66F-49B7802C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A2BB1-E04F-4006-0BE4-A18A2C133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201E-425F-926A-D20A-C8DC3BBF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5A8BE-C266-1FFF-C150-E84325677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54A89-87FC-E3DF-9170-597689BE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B780B-06A5-B7F8-E836-97BDED4B5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16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1281C5-F4C1-B453-03E3-EC678DAE2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C8CE28-B063-55F8-0220-876B2F9C0C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E68751E-A76E-A0D9-6EDC-165FBC89EA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5CAD69-0E4B-1FF8-C77C-D98591F27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4951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8A076-3708-AADC-5958-C26B079FD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3EB851-5B4A-4F9F-4A48-A966573B8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CA2CA3E-B474-CDC7-2C22-9E9C1CC43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AC8770-5813-7C29-4E5F-A50CF863F5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218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15C17-FA99-8AF0-CF54-40765605A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D59F874-E753-7ABB-D389-E6A701C908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BE9A59-7F1C-5225-4C9E-CAB26269C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B1055E-92AA-042E-4108-006232F340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669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31F8-4405-D643-9323-21526B70C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902AF8-3B1E-665E-A9FA-7A2891A86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B324F01-5926-1A73-2B80-7243B932D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DBF98F-40EE-FF6D-0C5F-3CF5B2281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16234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DD600-A162-E69A-7BC4-95DE19C1D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DF320D5-72C5-9CE5-2E56-A988C99AE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8048DB-A782-89F6-95D6-207218D52B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FD86C-F990-3AC7-E82A-7C9D414C3A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268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90BAC4-5324-8D34-C0A1-7FEC2CFD5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069E00A-36DC-592D-D304-086E8F731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06C449B-7388-C097-687F-339A231B6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DB3E2-B088-6ACF-C43D-78077ACA4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0672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6344A-F8C6-4B1A-A2DE-69A5C4CE2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EE8A7A-C0E0-1CF8-EAE1-50A2C5763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7FC0DA-9EB4-A9F4-CF47-113F1A88F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6100FE-138B-BC72-A5EA-62E3725086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817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36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DA543-B2D3-178B-C9A0-A1E83BFB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404334E-0AA6-FF4B-614F-9E537CF22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8B506B-BB53-1993-5F43-D734ED943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C62FBC-DF44-67E1-4513-EBF7F19233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563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9A892-8E34-74E6-9645-365D665B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CEF9E9-2BE6-5F21-6257-26E6F5F181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E6204A-715D-EEDC-9008-57CCBEA82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8F88E4-5CCB-9DF2-AC04-8B1E77C114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319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714BD-DE9B-E0E4-701A-94D3D27B3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C118AC8-1182-9F0A-08B4-3A07CED23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A53696-C35F-FCFE-717D-450C9CF711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2B8EA1-CE07-35C6-EF18-400357693D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54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2C37-F5D7-A173-8AB5-149D18574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CB87D4-C22F-84A3-12DC-C868AE47E2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413112D-1D73-77F3-F428-8684E39AC5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9CD57-BC98-BD02-5E56-98E05CC30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94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5.png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탄소공간지도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BC7BE-61B6-E220-B894-558EDF187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0FBE587-0787-62B6-F70A-F35A80EB1A1D}"/>
              </a:ext>
            </a:extLst>
          </p:cNvPr>
          <p:cNvSpPr/>
          <p:nvPr/>
        </p:nvSpPr>
        <p:spPr>
          <a:xfrm>
            <a:off x="4877046" y="1063565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읍면동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0D283D-5CCE-E9F8-554A-258AB72D0C17}"/>
              </a:ext>
            </a:extLst>
          </p:cNvPr>
          <p:cNvSpPr/>
          <p:nvPr/>
        </p:nvSpPr>
        <p:spPr>
          <a:xfrm>
            <a:off x="2540500" y="1085568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2DDF059-2AA5-B7E5-7E0B-AA8FE3F00AA9}"/>
              </a:ext>
            </a:extLst>
          </p:cNvPr>
          <p:cNvSpPr/>
          <p:nvPr/>
        </p:nvSpPr>
        <p:spPr>
          <a:xfrm>
            <a:off x="3708773" y="1073270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3EB2DD-5796-3AB1-8367-352CBF2C01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통계정보 시각화 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D721D4-FCDC-4096-89E6-763F52AEF8AB}"/>
              </a:ext>
            </a:extLst>
          </p:cNvPr>
          <p:cNvSpPr/>
          <p:nvPr/>
        </p:nvSpPr>
        <p:spPr>
          <a:xfrm>
            <a:off x="1131654" y="1134463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C69AA0-0DE2-7AA7-5123-726686241BD1}"/>
              </a:ext>
            </a:extLst>
          </p:cNvPr>
          <p:cNvSpPr txBox="1"/>
          <p:nvPr/>
        </p:nvSpPr>
        <p:spPr>
          <a:xfrm>
            <a:off x="7803636" y="1862150"/>
            <a:ext cx="40241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1. </a:t>
            </a:r>
            <a:r>
              <a:rPr lang="ko-KR" altLang="en-US" sz="800" b="1" dirty="0"/>
              <a:t>경기도 연간 </a:t>
            </a:r>
            <a:r>
              <a:rPr lang="ko-KR" altLang="en-US" sz="800" b="1" dirty="0" err="1"/>
              <a:t>흡수량</a:t>
            </a:r>
            <a:r>
              <a:rPr lang="ko-KR" altLang="en-US" sz="800" b="1" dirty="0"/>
              <a:t> 총량</a:t>
            </a:r>
            <a:endParaRPr lang="en-US" altLang="ko-KR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664F5F-F3B5-77DA-E645-732F1285B378}"/>
              </a:ext>
            </a:extLst>
          </p:cNvPr>
          <p:cNvSpPr txBox="1"/>
          <p:nvPr/>
        </p:nvSpPr>
        <p:spPr>
          <a:xfrm>
            <a:off x="7803636" y="3050391"/>
            <a:ext cx="4252726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3. </a:t>
            </a:r>
            <a:r>
              <a:rPr lang="ko-KR" altLang="en-US" sz="800" b="1" dirty="0"/>
              <a:t>경기도 토지이용별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AA2EC0-702F-FC76-F1C8-ED6570564B19}"/>
              </a:ext>
            </a:extLst>
          </p:cNvPr>
          <p:cNvSpPr txBox="1"/>
          <p:nvPr/>
        </p:nvSpPr>
        <p:spPr>
          <a:xfrm>
            <a:off x="7835639" y="4475624"/>
            <a:ext cx="4220723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4. </a:t>
            </a:r>
            <a:r>
              <a:rPr lang="ko-KR" altLang="en-US" sz="800" b="1" dirty="0"/>
              <a:t>경기도 토지이용별 단위면적당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평균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01D9C7B-4C72-6AB7-62A0-80CFD21F7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5080" y="161467"/>
            <a:ext cx="1780032" cy="122078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93424C6-1667-325C-3F01-71C93F75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59" y="1750390"/>
            <a:ext cx="5404027" cy="38011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4453333-2FA0-FB95-DBD9-8A95D89A9417}"/>
              </a:ext>
            </a:extLst>
          </p:cNvPr>
          <p:cNvSpPr txBox="1"/>
          <p:nvPr/>
        </p:nvSpPr>
        <p:spPr>
          <a:xfrm>
            <a:off x="1472976" y="5701965"/>
            <a:ext cx="6610792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그래프가 전체화면에 꽉 찬 느낌을 주는 사이즈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약간의 여백만 줌</a:t>
            </a:r>
            <a:r>
              <a:rPr lang="en-US" altLang="ko-KR" sz="1100" b="1" dirty="0"/>
              <a:t>,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예시된 그래프 기준으로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전제적인 분위기와 버튼의 위치 반영하고 예시의 모든 기능 개발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인터랙티브 그래프로 개발할 것</a:t>
            </a:r>
            <a:endParaRPr lang="en-US" altLang="ko-KR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E206A7A-4914-9C98-3CF8-7E4018D9EBB9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7779581-036E-6FBD-B659-5A32B13BE8F6}"/>
              </a:ext>
            </a:extLst>
          </p:cNvPr>
          <p:cNvSpPr txBox="1"/>
          <p:nvPr/>
        </p:nvSpPr>
        <p:spPr>
          <a:xfrm>
            <a:off x="6666561" y="531214"/>
            <a:ext cx="438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https://ourworldindata.org/land-use</a:t>
            </a:r>
          </a:p>
        </p:txBody>
      </p:sp>
      <p:sp>
        <p:nvSpPr>
          <p:cNvPr id="28" name="설명선: 선(테두리 및 강조선) 27">
            <a:extLst>
              <a:ext uri="{FF2B5EF4-FFF2-40B4-BE49-F238E27FC236}">
                <a16:creationId xmlns:a16="http://schemas.microsoft.com/office/drawing/2014/main" id="{72E4715F-EBE0-3041-C9ED-FA653222777B}"/>
              </a:ext>
            </a:extLst>
          </p:cNvPr>
          <p:cNvSpPr/>
          <p:nvPr/>
        </p:nvSpPr>
        <p:spPr>
          <a:xfrm>
            <a:off x="4854840" y="1353888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200448"/>
              <a:gd name="adj4" fmla="val -1099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표제목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경기도 </a:t>
            </a:r>
            <a:r>
              <a:rPr lang="ko-KR" altLang="en-US" sz="700" b="1" dirty="0" err="1">
                <a:solidFill>
                  <a:schemeClr val="tx1"/>
                </a:solidFill>
              </a:rPr>
              <a:t>탄소흡수량</a:t>
            </a:r>
            <a:r>
              <a:rPr lang="ko-KR" altLang="en-US" sz="700" b="1" dirty="0">
                <a:solidFill>
                  <a:schemeClr val="tx1"/>
                </a:solidFill>
              </a:rPr>
              <a:t> 통계 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6A1861-53D2-C84B-186E-EC49C6239EC4}"/>
              </a:ext>
            </a:extLst>
          </p:cNvPr>
          <p:cNvSpPr txBox="1"/>
          <p:nvPr/>
        </p:nvSpPr>
        <p:spPr>
          <a:xfrm>
            <a:off x="81135" y="1619423"/>
            <a:ext cx="131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/>
              <a:t>경기도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BE272A7-F96D-FF13-197F-B68569CB97E9}"/>
              </a:ext>
            </a:extLst>
          </p:cNvPr>
          <p:cNvSpPr txBox="1"/>
          <p:nvPr/>
        </p:nvSpPr>
        <p:spPr>
          <a:xfrm>
            <a:off x="7803636" y="223991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2. </a:t>
            </a:r>
            <a:r>
              <a:rPr lang="ko-KR" altLang="en-US" sz="800" b="1" dirty="0"/>
              <a:t>지표 대비 연간 </a:t>
            </a:r>
            <a:r>
              <a:rPr lang="ko-KR" altLang="en-US" sz="800" b="1" dirty="0" err="1"/>
              <a:t>탄소흡수량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단위 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연간 </a:t>
            </a:r>
            <a:r>
              <a:rPr lang="ko-KR" altLang="en-US" sz="800" b="1" dirty="0" err="1"/>
              <a:t>흡수량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인당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 </a:t>
            </a:r>
            <a:r>
              <a:rPr lang="en-US" altLang="ko-KR" sz="800" b="1" dirty="0"/>
              <a:t>GRDP</a:t>
            </a:r>
            <a:r>
              <a:rPr lang="ko-KR" altLang="en-US" sz="800" b="1" dirty="0"/>
              <a:t> 대비 연 </a:t>
            </a:r>
            <a:r>
              <a:rPr lang="ko-KR" altLang="en-US" sz="800" b="1" dirty="0" err="1"/>
              <a:t>간탄소흡수량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=&gt; </a:t>
            </a:r>
            <a:r>
              <a:rPr lang="ko-KR" altLang="en-US" sz="800" b="1" dirty="0"/>
              <a:t>두개의 막대그래프로 표현</a:t>
            </a:r>
            <a:endParaRPr lang="en-US" altLang="ko-KR" sz="8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951E055-4B8D-509A-E32E-128278707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9" y="2010096"/>
            <a:ext cx="1172289" cy="1707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99F4F9-6BCD-1555-5BFA-49E90E106FFE}"/>
              </a:ext>
            </a:extLst>
          </p:cNvPr>
          <p:cNvSpPr txBox="1"/>
          <p:nvPr/>
        </p:nvSpPr>
        <p:spPr>
          <a:xfrm>
            <a:off x="460250" y="2085102"/>
            <a:ext cx="1631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https://a816-dohbesp.nyc.gov/IndicatorPublic/data-features/hvi/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0456267-6DF0-B129-DB4A-FE7E94C6B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4" y="3792880"/>
            <a:ext cx="991803" cy="935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60CF176-C152-89FE-9E1C-9CE4814B8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5" y="4964878"/>
            <a:ext cx="991803" cy="935663"/>
          </a:xfrm>
          <a:prstGeom prst="rect">
            <a:avLst/>
          </a:prstGeom>
        </p:spPr>
      </p:pic>
      <p:sp>
        <p:nvSpPr>
          <p:cNvPr id="14" name="화살표: 왼쪽으로 구부러짐 13">
            <a:extLst>
              <a:ext uri="{FF2B5EF4-FFF2-40B4-BE49-F238E27FC236}">
                <a16:creationId xmlns:a16="http://schemas.microsoft.com/office/drawing/2014/main" id="{61DDBC2D-2862-3513-4604-580448BA9449}"/>
              </a:ext>
            </a:extLst>
          </p:cNvPr>
          <p:cNvSpPr/>
          <p:nvPr/>
        </p:nvSpPr>
        <p:spPr>
          <a:xfrm>
            <a:off x="1572813" y="3328776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화살표: 왼쪽으로 구부러짐 14">
            <a:extLst>
              <a:ext uri="{FF2B5EF4-FFF2-40B4-BE49-F238E27FC236}">
                <a16:creationId xmlns:a16="http://schemas.microsoft.com/office/drawing/2014/main" id="{25250C71-A08B-A362-188C-FF1BF70366D5}"/>
              </a:ext>
            </a:extLst>
          </p:cNvPr>
          <p:cNvSpPr/>
          <p:nvPr/>
        </p:nvSpPr>
        <p:spPr>
          <a:xfrm>
            <a:off x="1560440" y="4649555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0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AC815-DFEA-1B5A-FDBB-4E471B452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AAA7B5-FB96-80B5-774E-3151DE02A84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통계정보 시각화 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E46998E-FD19-8A45-DC82-E51BE1677647}"/>
              </a:ext>
            </a:extLst>
          </p:cNvPr>
          <p:cNvSpPr/>
          <p:nvPr/>
        </p:nvSpPr>
        <p:spPr>
          <a:xfrm>
            <a:off x="1131654" y="1134463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28A9F7-CC53-8C96-D34F-0487EEB60814}"/>
              </a:ext>
            </a:extLst>
          </p:cNvPr>
          <p:cNvSpPr txBox="1"/>
          <p:nvPr/>
        </p:nvSpPr>
        <p:spPr>
          <a:xfrm>
            <a:off x="4083050" y="1195452"/>
            <a:ext cx="6463030" cy="41934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b="1" dirty="0"/>
              <a:t>탄소흡수지도</a:t>
            </a:r>
            <a:r>
              <a:rPr lang="en-US" altLang="ko-KR" sz="1400" b="1" dirty="0"/>
              <a:t> </a:t>
            </a:r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드릴다운</a:t>
            </a:r>
            <a:r>
              <a:rPr lang="en-US" altLang="ko-KR" sz="1100" dirty="0"/>
              <a:t>: </a:t>
            </a:r>
            <a:r>
              <a:rPr lang="ko-KR" altLang="en-US" sz="1100" dirty="0"/>
              <a:t>더 자세한 정보를 얻기 위해 특정 데이터 포인트를 클릭하거나 확대할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미적용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CFDA6-C914-2FD3-2859-50D6F4D3A45B}"/>
              </a:ext>
            </a:extLst>
          </p:cNvPr>
          <p:cNvSpPr txBox="1"/>
          <p:nvPr/>
        </p:nvSpPr>
        <p:spPr>
          <a:xfrm>
            <a:off x="777240" y="6112888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38DFA2-F58B-BA63-3F3A-18A915792CF1}"/>
              </a:ext>
            </a:extLst>
          </p:cNvPr>
          <p:cNvSpPr txBox="1"/>
          <p:nvPr/>
        </p:nvSpPr>
        <p:spPr>
          <a:xfrm>
            <a:off x="841694" y="5466557"/>
            <a:ext cx="6612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https://datausa.io/profile/geo/congressional-district-9-tx#economy</a:t>
            </a:r>
          </a:p>
        </p:txBody>
      </p:sp>
    </p:spTree>
    <p:extLst>
      <p:ext uri="{BB962C8B-B14F-4D97-AF65-F5344CB8AC3E}">
        <p14:creationId xmlns:p14="http://schemas.microsoft.com/office/powerpoint/2010/main" val="57823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AD48D-283F-92A4-AE11-3275F7979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0DFF42-8B57-A337-3B29-63CB36D1D68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통계정보 시각화 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08C492-E84A-28FD-3363-F14DAD91177E}"/>
              </a:ext>
            </a:extLst>
          </p:cNvPr>
          <p:cNvSpPr/>
          <p:nvPr/>
        </p:nvSpPr>
        <p:spPr>
          <a:xfrm>
            <a:off x="1131654" y="1134463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18413D-2034-1921-6F7C-3E5A998EFF39}"/>
              </a:ext>
            </a:extLst>
          </p:cNvPr>
          <p:cNvSpPr/>
          <p:nvPr/>
        </p:nvSpPr>
        <p:spPr>
          <a:xfrm>
            <a:off x="1155785" y="1134463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5223BDD-469D-B6B9-D7DD-2129AE5E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491" y="1779417"/>
            <a:ext cx="4740269" cy="33342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593A52-AD92-2768-3D0D-A6F7269D0BE8}"/>
              </a:ext>
            </a:extLst>
          </p:cNvPr>
          <p:cNvSpPr txBox="1"/>
          <p:nvPr/>
        </p:nvSpPr>
        <p:spPr>
          <a:xfrm>
            <a:off x="2230629" y="5156227"/>
            <a:ext cx="6610792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경기도와 같은 방식으로 모든 시의 그래프를 만들 것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왼쪽에서 지도에서 시를 선택할 수 있음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예시로 그림과 같은 방식으로 만듦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시군별</a:t>
            </a:r>
            <a:r>
              <a:rPr lang="ko-KR" altLang="en-US" sz="1100" b="1" dirty="0"/>
              <a:t> 색을 </a:t>
            </a:r>
            <a:r>
              <a:rPr lang="ko-KR" altLang="en-US" sz="1100" b="1" dirty="0" err="1"/>
              <a:t>넣어줌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색은 노란색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적은 </a:t>
            </a:r>
            <a:r>
              <a:rPr lang="ko-KR" altLang="en-US" sz="1100" b="1" dirty="0" err="1"/>
              <a:t>흡수량</a:t>
            </a:r>
            <a:r>
              <a:rPr lang="en-US" altLang="ko-KR" sz="1100" b="1" dirty="0"/>
              <a:t>)-</a:t>
            </a:r>
            <a:r>
              <a:rPr lang="ko-KR" altLang="en-US" sz="1100" b="1" dirty="0"/>
              <a:t>녹색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높은흡수량</a:t>
            </a:r>
            <a:r>
              <a:rPr lang="en-US" altLang="ko-KR" sz="1100" b="1" dirty="0"/>
              <a:t>)</a:t>
            </a:r>
            <a:r>
              <a:rPr lang="ko-KR" altLang="en-US" sz="1100" b="1" dirty="0"/>
              <a:t>의 </a:t>
            </a:r>
            <a:r>
              <a:rPr lang="ko-KR" altLang="en-US" sz="1100" b="1" dirty="0" err="1"/>
              <a:t>그라데이션으로</a:t>
            </a:r>
            <a:r>
              <a:rPr lang="ko-KR" altLang="en-US" sz="1100" b="1" dirty="0"/>
              <a:t> 범례 사용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경기도 전체지도에서 시군 </a:t>
            </a:r>
            <a:r>
              <a:rPr lang="ko-KR" altLang="en-US" sz="1100" b="1" dirty="0" err="1"/>
              <a:t>선택시</a:t>
            </a:r>
            <a:r>
              <a:rPr lang="ko-KR" altLang="en-US" sz="1100" b="1" dirty="0"/>
              <a:t> 하단에 시군이 나타남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00</a:t>
            </a:r>
            <a:r>
              <a:rPr lang="ko-KR" altLang="en-US" sz="1100" b="1" dirty="0"/>
              <a:t>시 지도에서 </a:t>
            </a:r>
            <a:r>
              <a:rPr lang="ko-KR" altLang="en-US" sz="1100" b="1" dirty="0" err="1"/>
              <a:t>읍면동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선택시</a:t>
            </a:r>
            <a:r>
              <a:rPr lang="ko-KR" altLang="en-US" sz="1100" b="1" dirty="0"/>
              <a:t> </a:t>
            </a:r>
            <a:r>
              <a:rPr lang="ko-KR" altLang="en-US" sz="1100" b="1" dirty="0" err="1"/>
              <a:t>읍면동</a:t>
            </a:r>
            <a:r>
              <a:rPr lang="ko-KR" altLang="en-US" sz="1100" b="1" dirty="0"/>
              <a:t> 나타남 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9F1A3D-DBEA-776E-1083-8FB3CF7869DA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20" name="설명선: 선(테두리 및 강조선) 19">
            <a:extLst>
              <a:ext uri="{FF2B5EF4-FFF2-40B4-BE49-F238E27FC236}">
                <a16:creationId xmlns:a16="http://schemas.microsoft.com/office/drawing/2014/main" id="{6470443F-E42B-1A6F-7C6F-5A67D0F7C086}"/>
              </a:ext>
            </a:extLst>
          </p:cNvPr>
          <p:cNvSpPr/>
          <p:nvPr/>
        </p:nvSpPr>
        <p:spPr>
          <a:xfrm>
            <a:off x="4854840" y="1353888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200448"/>
              <a:gd name="adj4" fmla="val -1099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표 제목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00</a:t>
            </a:r>
            <a:r>
              <a:rPr lang="ko-KR" altLang="en-US" sz="700" b="1" dirty="0">
                <a:solidFill>
                  <a:schemeClr val="tx1"/>
                </a:solidFill>
              </a:rPr>
              <a:t>시 </a:t>
            </a:r>
            <a:r>
              <a:rPr lang="ko-KR" altLang="en-US" sz="700" b="1" dirty="0" err="1">
                <a:solidFill>
                  <a:schemeClr val="tx1"/>
                </a:solidFill>
              </a:rPr>
              <a:t>탄소흡수량</a:t>
            </a:r>
            <a:r>
              <a:rPr lang="ko-KR" altLang="en-US" sz="700" b="1" dirty="0">
                <a:solidFill>
                  <a:schemeClr val="tx1"/>
                </a:solidFill>
              </a:rPr>
              <a:t> 통계 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E2D1DF-CD05-B934-B5D2-C98FABC8545B}"/>
              </a:ext>
            </a:extLst>
          </p:cNvPr>
          <p:cNvSpPr txBox="1"/>
          <p:nvPr/>
        </p:nvSpPr>
        <p:spPr>
          <a:xfrm>
            <a:off x="169196" y="1549276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/>
              <a:t>기초지자체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1800" b="1" dirty="0" err="1"/>
              <a:t>읍면동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103D022-D33F-0951-105B-12637219A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623" y="5988568"/>
            <a:ext cx="697365" cy="75472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5774DA7-C0F0-F279-1EA6-D2C6D80B9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9" y="2010096"/>
            <a:ext cx="1172289" cy="170777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621230-606D-990D-EEAC-A75E60C6CC1D}"/>
              </a:ext>
            </a:extLst>
          </p:cNvPr>
          <p:cNvSpPr txBox="1"/>
          <p:nvPr/>
        </p:nvSpPr>
        <p:spPr>
          <a:xfrm>
            <a:off x="460250" y="2085102"/>
            <a:ext cx="1631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https://a816-dohbesp.nyc.gov/IndicatorPublic/data-features/hvi/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F2C49E5E-40AC-3226-94B7-47B2AE4EE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4" y="3792880"/>
            <a:ext cx="991803" cy="935663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7CD2CB3-1EDA-60A0-364E-8014AD7C1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5" y="4964878"/>
            <a:ext cx="991803" cy="93566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9C6740B-0D1E-8B4C-1046-B98D7E1549B1}"/>
              </a:ext>
            </a:extLst>
          </p:cNvPr>
          <p:cNvSpPr txBox="1"/>
          <p:nvPr/>
        </p:nvSpPr>
        <p:spPr>
          <a:xfrm>
            <a:off x="7803636" y="1862150"/>
            <a:ext cx="40241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1. 00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연간 </a:t>
            </a:r>
            <a:r>
              <a:rPr lang="ko-KR" altLang="en-US" sz="800" b="1" dirty="0" err="1"/>
              <a:t>흡수량</a:t>
            </a:r>
            <a:r>
              <a:rPr lang="ko-KR" altLang="en-US" sz="800" b="1" dirty="0"/>
              <a:t> 총량</a:t>
            </a:r>
            <a:endParaRPr lang="en-US" altLang="ko-KR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D9BD0B-5F4F-A8C8-E5DB-B4D0B07EF732}"/>
              </a:ext>
            </a:extLst>
          </p:cNvPr>
          <p:cNvSpPr txBox="1"/>
          <p:nvPr/>
        </p:nvSpPr>
        <p:spPr>
          <a:xfrm>
            <a:off x="7803636" y="3050391"/>
            <a:ext cx="4252726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3. </a:t>
            </a:r>
            <a:r>
              <a:rPr lang="ko-KR" altLang="en-US" sz="800" b="1" dirty="0"/>
              <a:t>경기도 토지이용별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64BAD94-634A-DE22-7E1B-8D869F462BA2}"/>
              </a:ext>
            </a:extLst>
          </p:cNvPr>
          <p:cNvSpPr txBox="1"/>
          <p:nvPr/>
        </p:nvSpPr>
        <p:spPr>
          <a:xfrm>
            <a:off x="7835639" y="4475624"/>
            <a:ext cx="4220723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4. </a:t>
            </a:r>
            <a:r>
              <a:rPr lang="ko-KR" altLang="en-US" sz="800" b="1" dirty="0"/>
              <a:t>경기도 토지이용별 단위면적당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평균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9FA00A-94BF-C98B-C33B-AD2DC72909B2}"/>
              </a:ext>
            </a:extLst>
          </p:cNvPr>
          <p:cNvSpPr txBox="1"/>
          <p:nvPr/>
        </p:nvSpPr>
        <p:spPr>
          <a:xfrm>
            <a:off x="7803636" y="223991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2. </a:t>
            </a:r>
            <a:r>
              <a:rPr lang="ko-KR" altLang="en-US" sz="800" b="1" dirty="0"/>
              <a:t>지표 대비 연간 </a:t>
            </a:r>
            <a:r>
              <a:rPr lang="ko-KR" altLang="en-US" sz="800" b="1" dirty="0" err="1"/>
              <a:t>탄소흡수량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단위 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연간 </a:t>
            </a:r>
            <a:r>
              <a:rPr lang="ko-KR" altLang="en-US" sz="800" b="1" dirty="0" err="1"/>
              <a:t>흡수량</a:t>
            </a:r>
            <a:r>
              <a:rPr lang="ko-KR" altLang="en-US" sz="800" b="1" dirty="0"/>
              <a:t> 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인당 연간 </a:t>
            </a:r>
            <a:r>
              <a:rPr lang="ko-KR" altLang="en-US" sz="800" b="1" dirty="0" err="1"/>
              <a:t>흡수량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 </a:t>
            </a:r>
            <a:r>
              <a:rPr lang="en-US" altLang="ko-KR" sz="800" b="1" dirty="0"/>
              <a:t>GRDP</a:t>
            </a:r>
            <a:r>
              <a:rPr lang="ko-KR" altLang="en-US" sz="800" b="1" dirty="0"/>
              <a:t> 대비 연 </a:t>
            </a:r>
            <a:r>
              <a:rPr lang="ko-KR" altLang="en-US" sz="800" b="1" dirty="0" err="1"/>
              <a:t>간탄소흡수량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=&gt; </a:t>
            </a:r>
            <a:r>
              <a:rPr lang="ko-KR" altLang="en-US" sz="800" b="1" dirty="0"/>
              <a:t>두개의 막대그래프로 표현</a:t>
            </a:r>
            <a:endParaRPr lang="en-US" altLang="ko-KR" sz="800" b="1" dirty="0"/>
          </a:p>
        </p:txBody>
      </p:sp>
      <p:sp>
        <p:nvSpPr>
          <p:cNvPr id="5" name="화살표: 왼쪽으로 구부러짐 4">
            <a:extLst>
              <a:ext uri="{FF2B5EF4-FFF2-40B4-BE49-F238E27FC236}">
                <a16:creationId xmlns:a16="http://schemas.microsoft.com/office/drawing/2014/main" id="{7FC1CBB7-E6B2-6BE9-B4AE-EEBC5206AA46}"/>
              </a:ext>
            </a:extLst>
          </p:cNvPr>
          <p:cNvSpPr/>
          <p:nvPr/>
        </p:nvSpPr>
        <p:spPr>
          <a:xfrm>
            <a:off x="1572813" y="3328776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화살표: 왼쪽으로 구부러짐 6">
            <a:extLst>
              <a:ext uri="{FF2B5EF4-FFF2-40B4-BE49-F238E27FC236}">
                <a16:creationId xmlns:a16="http://schemas.microsoft.com/office/drawing/2014/main" id="{830CE896-4F9D-4370-3ECE-61BF3171569A}"/>
              </a:ext>
            </a:extLst>
          </p:cNvPr>
          <p:cNvSpPr/>
          <p:nvPr/>
        </p:nvSpPr>
        <p:spPr>
          <a:xfrm>
            <a:off x="1560440" y="4649555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06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02C08-658C-80B2-DEBF-19CDB7F1C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4CB0A3-3FE7-0CD4-D147-CED7645C5F2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통계정보 시각화 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54AA7A-F676-DD17-E7D4-86CD663B66EE}"/>
              </a:ext>
            </a:extLst>
          </p:cNvPr>
          <p:cNvSpPr/>
          <p:nvPr/>
        </p:nvSpPr>
        <p:spPr>
          <a:xfrm>
            <a:off x="1131654" y="1134463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8F6CA4-D518-C9D3-36C3-BC25BACCF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288" y="1917748"/>
            <a:ext cx="6319031" cy="3022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CEE2A6-792E-816C-2892-6653B1CA3F01}"/>
              </a:ext>
            </a:extLst>
          </p:cNvPr>
          <p:cNvSpPr txBox="1"/>
          <p:nvPr/>
        </p:nvSpPr>
        <p:spPr>
          <a:xfrm>
            <a:off x="7405370" y="300382"/>
            <a:ext cx="3105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https://fra-data.fao.org/assessments/fra/2020/AS/sections/extentOfForest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284EA7-9358-919C-7E87-C126D49F018D}"/>
              </a:ext>
            </a:extLst>
          </p:cNvPr>
          <p:cNvSpPr txBox="1"/>
          <p:nvPr/>
        </p:nvSpPr>
        <p:spPr>
          <a:xfrm>
            <a:off x="2337288" y="5633747"/>
            <a:ext cx="6610792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예시 홈페이지 참고해서 테이블 만들 것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Csv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다운로드 가능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2FC791-3171-62F1-593D-29D450C8A06B}"/>
              </a:ext>
            </a:extLst>
          </p:cNvPr>
          <p:cNvSpPr txBox="1"/>
          <p:nvPr/>
        </p:nvSpPr>
        <p:spPr>
          <a:xfrm>
            <a:off x="3664607" y="1468216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 </a:t>
            </a:r>
            <a:r>
              <a:rPr lang="ko-KR" altLang="en-US" sz="1100" b="1" dirty="0" err="1"/>
              <a:t>읍면동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데이터 선택 하면 테이블 생성</a:t>
            </a:r>
            <a:endParaRPr lang="en-US" altLang="ko-KR" sz="11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073954-3DFF-4B0E-A8E8-F9B12791D877}"/>
              </a:ext>
            </a:extLst>
          </p:cNvPr>
          <p:cNvSpPr txBox="1"/>
          <p:nvPr/>
        </p:nvSpPr>
        <p:spPr>
          <a:xfrm>
            <a:off x="5072155" y="1760974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마지막 데이터는 </a:t>
            </a:r>
            <a:r>
              <a:rPr lang="ko-KR" altLang="en-US" sz="1100" b="1" dirty="0" err="1"/>
              <a:t>비오톱</a:t>
            </a:r>
            <a:r>
              <a:rPr lang="ko-KR" altLang="en-US" sz="1100" b="1" dirty="0"/>
              <a:t> 대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중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소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세 유형임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262226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C69BD7-3490-B6D0-4B52-D5F7B5F29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30C105-DED0-EB9C-C446-A6330A93091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A1552B-4CA3-9E12-78D5-04E16FBA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92" y="1202559"/>
            <a:ext cx="2825895" cy="509296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A386D71-7C93-27EE-5917-370F5A41258F}"/>
              </a:ext>
            </a:extLst>
          </p:cNvPr>
          <p:cNvCxnSpPr/>
          <p:nvPr/>
        </p:nvCxnSpPr>
        <p:spPr>
          <a:xfrm>
            <a:off x="111760" y="45669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89506D4-B990-976C-D374-BF72FAED9C7A}"/>
              </a:ext>
            </a:extLst>
          </p:cNvPr>
          <p:cNvCxnSpPr>
            <a:cxnSpLocks/>
          </p:cNvCxnSpPr>
          <p:nvPr/>
        </p:nvCxnSpPr>
        <p:spPr>
          <a:xfrm flipV="1">
            <a:off x="111760" y="46278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DB85C1E-776D-D8E7-2A09-AA7998848E0C}"/>
              </a:ext>
            </a:extLst>
          </p:cNvPr>
          <p:cNvSpPr txBox="1"/>
          <p:nvPr/>
        </p:nvSpPr>
        <p:spPr>
          <a:xfrm>
            <a:off x="1198880" y="45937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FE16F46-1ECC-3511-5716-5ADD386C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64" y="1016807"/>
            <a:ext cx="2635385" cy="130181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9602B9-C4C3-2049-D42B-D74890F1BADD}"/>
              </a:ext>
            </a:extLst>
          </p:cNvPr>
          <p:cNvSpPr txBox="1"/>
          <p:nvPr/>
        </p:nvSpPr>
        <p:spPr>
          <a:xfrm>
            <a:off x="6816656" y="2423969"/>
            <a:ext cx="519176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디폴트 범례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범례를 단색으로 사용하면 잘 변별력이 부족하므로 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가지 색 이상으로 할 것</a:t>
            </a:r>
            <a:endParaRPr lang="en-US" altLang="ko-KR" sz="9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DB4F596-0F15-D7A1-2EB0-714A66756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6" y="3625890"/>
            <a:ext cx="2143056" cy="17543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B964245-CFC6-2FAA-807D-B2AAED5B67E2}"/>
              </a:ext>
            </a:extLst>
          </p:cNvPr>
          <p:cNvSpPr txBox="1"/>
          <p:nvPr/>
        </p:nvSpPr>
        <p:spPr>
          <a:xfrm>
            <a:off x="6891456" y="5473702"/>
            <a:ext cx="5191760" cy="89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범례의 구간 변경기능 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1~10 </a:t>
            </a:r>
            <a:r>
              <a:rPr lang="ko-KR" altLang="en-US" sz="900" b="1" dirty="0"/>
              <a:t>까지 구간을 추가하고 </a:t>
            </a:r>
            <a:r>
              <a:rPr lang="ko-KR" altLang="en-US" sz="900" b="1" dirty="0" err="1"/>
              <a:t>설정할수</a:t>
            </a:r>
            <a:r>
              <a:rPr lang="ko-KR" altLang="en-US" sz="900" b="1" dirty="0"/>
              <a:t> 있도록 개발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</a:t>
            </a:r>
            <a:r>
              <a:rPr lang="ko-KR" altLang="en-US" sz="900" b="1" dirty="0"/>
              <a:t>구간은 </a:t>
            </a:r>
            <a:r>
              <a:rPr lang="en-US" altLang="ko-KR" sz="900" b="1" dirty="0"/>
              <a:t>0</a:t>
            </a:r>
            <a:r>
              <a:rPr lang="ko-KR" altLang="en-US" sz="900" b="1" dirty="0"/>
              <a:t>을 디폴트로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마지막 추가 구간은 최대값을 디폴트로</a:t>
            </a:r>
            <a:endParaRPr lang="en-US" altLang="ko-KR" sz="9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3293AE-0639-7667-0534-598FB159760A}"/>
              </a:ext>
            </a:extLst>
          </p:cNvPr>
          <p:cNvSpPr txBox="1"/>
          <p:nvPr/>
        </p:nvSpPr>
        <p:spPr>
          <a:xfrm>
            <a:off x="4089173" y="1636499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탄소흡수지도</a:t>
            </a:r>
            <a:r>
              <a:rPr lang="en-US" altLang="ko-KR" sz="1100" b="1" dirty="0"/>
              <a:t> (10m</a:t>
            </a:r>
            <a:r>
              <a:rPr lang="ko-KR" altLang="en-US" sz="1100" b="1" dirty="0"/>
              <a:t>격자</a:t>
            </a:r>
            <a:r>
              <a:rPr lang="en-US" altLang="ko-KR" sz="1100" b="1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76CDA5-99DB-26C4-F253-D25DEEA99A0C}"/>
              </a:ext>
            </a:extLst>
          </p:cNvPr>
          <p:cNvSpPr txBox="1"/>
          <p:nvPr/>
        </p:nvSpPr>
        <p:spPr>
          <a:xfrm>
            <a:off x="4089173" y="202738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탄소흡수지도 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비오톱</a:t>
            </a:r>
            <a:r>
              <a:rPr lang="en-US" altLang="ko-KR" sz="1100" b="1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C65080-66CB-F851-0A3C-EC88D7F79841}"/>
              </a:ext>
            </a:extLst>
          </p:cNvPr>
          <p:cNvSpPr txBox="1"/>
          <p:nvPr/>
        </p:nvSpPr>
        <p:spPr>
          <a:xfrm>
            <a:off x="4089173" y="24260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탄소흡수지도 </a:t>
            </a:r>
            <a:r>
              <a:rPr lang="en-US" altLang="ko-KR" sz="1100" b="1" dirty="0"/>
              <a:t>(3D)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2DF4A9-14EE-7FD0-D94F-6C0275223582}"/>
              </a:ext>
            </a:extLst>
          </p:cNvPr>
          <p:cNvSpPr txBox="1"/>
          <p:nvPr/>
        </p:nvSpPr>
        <p:spPr>
          <a:xfrm>
            <a:off x="4089173" y="421255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6. </a:t>
            </a:r>
            <a:r>
              <a:rPr lang="ko-KR" altLang="en-US" sz="1100" b="1" dirty="0" err="1"/>
              <a:t>엽면적지수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(LAI)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668620-EC76-2924-8809-7DA7DF365ACF}"/>
              </a:ext>
            </a:extLst>
          </p:cNvPr>
          <p:cNvSpPr txBox="1"/>
          <p:nvPr/>
        </p:nvSpPr>
        <p:spPr>
          <a:xfrm>
            <a:off x="4089173" y="46112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7. </a:t>
            </a:r>
            <a:r>
              <a:rPr lang="ko-KR" altLang="en-US" sz="1100" b="1" dirty="0" err="1"/>
              <a:t>태양복사량</a:t>
            </a:r>
            <a:endParaRPr lang="en-US" altLang="ko-KR" sz="11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32EA63-1B3A-739B-382C-2D5D0C81D24A}"/>
              </a:ext>
            </a:extLst>
          </p:cNvPr>
          <p:cNvSpPr txBox="1"/>
          <p:nvPr/>
        </p:nvSpPr>
        <p:spPr>
          <a:xfrm>
            <a:off x="4080125" y="342900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 err="1"/>
              <a:t>총일차생산량</a:t>
            </a:r>
            <a:r>
              <a:rPr lang="en-US" altLang="ko-KR" sz="1100" b="1" dirty="0"/>
              <a:t>(GPP)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33F18-D38E-7742-C6FE-D9D2C6E8030D}"/>
              </a:ext>
            </a:extLst>
          </p:cNvPr>
          <p:cNvSpPr txBox="1"/>
          <p:nvPr/>
        </p:nvSpPr>
        <p:spPr>
          <a:xfrm>
            <a:off x="4080125" y="3827676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 err="1"/>
              <a:t>순일차생산량</a:t>
            </a:r>
            <a:r>
              <a:rPr lang="en-US" altLang="ko-KR" sz="1100" b="1" dirty="0"/>
              <a:t>(NPP)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0CAF4EE-8822-9A28-0EEB-69AFC157222D}"/>
              </a:ext>
            </a:extLst>
          </p:cNvPr>
          <p:cNvSpPr/>
          <p:nvPr/>
        </p:nvSpPr>
        <p:spPr>
          <a:xfrm>
            <a:off x="3317766" y="2181860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604AF2-5714-47D9-FB86-8EBCB786C57C}"/>
              </a:ext>
            </a:extLst>
          </p:cNvPr>
          <p:cNvSpPr txBox="1"/>
          <p:nvPr/>
        </p:nvSpPr>
        <p:spPr>
          <a:xfrm>
            <a:off x="3116398" y="2566656"/>
            <a:ext cx="716807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변경</a:t>
            </a:r>
            <a:endParaRPr lang="en-US" altLang="ko-KR" sz="11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599B70-9E43-3806-D680-A193F28046BF}"/>
              </a:ext>
            </a:extLst>
          </p:cNvPr>
          <p:cNvSpPr txBox="1"/>
          <p:nvPr/>
        </p:nvSpPr>
        <p:spPr>
          <a:xfrm>
            <a:off x="3474801" y="132206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탄소흡수지도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9918B-F671-14CD-1FCC-1E0AFEFA11BC}"/>
              </a:ext>
            </a:extLst>
          </p:cNvPr>
          <p:cNvSpPr txBox="1"/>
          <p:nvPr/>
        </p:nvSpPr>
        <p:spPr>
          <a:xfrm>
            <a:off x="3474801" y="3125877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탄소흡수 정보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310249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03219-C0D4-7008-8A29-B0AA222E9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9A7EFF-F2CC-C8C5-61DB-B9EACED609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C85A84-628C-AD05-9318-978B3A3324EB}"/>
              </a:ext>
            </a:extLst>
          </p:cNvPr>
          <p:cNvSpPr txBox="1"/>
          <p:nvPr/>
        </p:nvSpPr>
        <p:spPr>
          <a:xfrm>
            <a:off x="289560" y="1265659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탄소흡수지도</a:t>
            </a:r>
            <a:r>
              <a:rPr lang="en-US" altLang="ko-KR" sz="1100" b="1" dirty="0"/>
              <a:t> (10m</a:t>
            </a:r>
            <a:r>
              <a:rPr lang="ko-KR" altLang="en-US" sz="1100" b="1" dirty="0"/>
              <a:t>격자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360EB-6584-39FD-6B17-623F3BCAB5A8}"/>
              </a:ext>
            </a:extLst>
          </p:cNvPr>
          <p:cNvSpPr txBox="1"/>
          <p:nvPr/>
        </p:nvSpPr>
        <p:spPr>
          <a:xfrm>
            <a:off x="289560" y="165654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탄소흡수지도 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비오톱</a:t>
            </a:r>
            <a:r>
              <a:rPr lang="en-US" altLang="ko-KR" sz="11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BA84D-3F40-3D1D-9BB5-C0235657AAEC}"/>
              </a:ext>
            </a:extLst>
          </p:cNvPr>
          <p:cNvSpPr txBox="1"/>
          <p:nvPr/>
        </p:nvSpPr>
        <p:spPr>
          <a:xfrm>
            <a:off x="289560" y="205522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탄소흡수지도 </a:t>
            </a:r>
            <a:r>
              <a:rPr lang="en-US" altLang="ko-KR" sz="1100" b="1" dirty="0"/>
              <a:t>(3D)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543384-0473-2DF9-5F00-7350C41C3320}"/>
              </a:ext>
            </a:extLst>
          </p:cNvPr>
          <p:cNvSpPr txBox="1"/>
          <p:nvPr/>
        </p:nvSpPr>
        <p:spPr>
          <a:xfrm>
            <a:off x="298608" y="325505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6. </a:t>
            </a:r>
            <a:r>
              <a:rPr lang="ko-KR" altLang="en-US" sz="1100" b="1" dirty="0" err="1"/>
              <a:t>엽면적지수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(LAI)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C79E-6DC1-0C97-BC80-CC771A8A30F6}"/>
              </a:ext>
            </a:extLst>
          </p:cNvPr>
          <p:cNvSpPr txBox="1"/>
          <p:nvPr/>
        </p:nvSpPr>
        <p:spPr>
          <a:xfrm>
            <a:off x="298608" y="36537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7. </a:t>
            </a:r>
            <a:r>
              <a:rPr lang="ko-KR" altLang="en-US" sz="1100" b="1" dirty="0" err="1"/>
              <a:t>태양복사량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311CB-8739-053C-B009-B3148AB51F7A}"/>
              </a:ext>
            </a:extLst>
          </p:cNvPr>
          <p:cNvSpPr txBox="1"/>
          <p:nvPr/>
        </p:nvSpPr>
        <p:spPr>
          <a:xfrm>
            <a:off x="289560" y="247150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 err="1"/>
              <a:t>총일차생산량</a:t>
            </a:r>
            <a:r>
              <a:rPr lang="en-US" altLang="ko-KR" sz="1100" b="1" dirty="0"/>
              <a:t>(GPP)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52A081-B3E8-5912-A893-537655A01896}"/>
              </a:ext>
            </a:extLst>
          </p:cNvPr>
          <p:cNvSpPr txBox="1"/>
          <p:nvPr/>
        </p:nvSpPr>
        <p:spPr>
          <a:xfrm>
            <a:off x="289560" y="2870176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 err="1"/>
              <a:t>순일차생산량</a:t>
            </a:r>
            <a:r>
              <a:rPr lang="en-US" altLang="ko-KR" sz="1100" b="1" dirty="0"/>
              <a:t>(NPP)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30ADD8-41E8-CA9E-39F0-AE231A324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720" y="1340218"/>
            <a:ext cx="2559906" cy="19416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B925AD-A30C-CDBD-D27F-69817B2FACDE}"/>
              </a:ext>
            </a:extLst>
          </p:cNvPr>
          <p:cNvSpPr txBox="1"/>
          <p:nvPr/>
        </p:nvSpPr>
        <p:spPr>
          <a:xfrm>
            <a:off x="9454942" y="3255050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ko-KR" altLang="en-US" sz="1100" b="1" dirty="0"/>
              <a:t>삭제 사용하지 않음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3C9E11-7738-1BBE-782A-23AC0F992A58}"/>
              </a:ext>
            </a:extLst>
          </p:cNvPr>
          <p:cNvSpPr txBox="1"/>
          <p:nvPr/>
        </p:nvSpPr>
        <p:spPr>
          <a:xfrm>
            <a:off x="2758440" y="110888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탄소흡수지도 </a:t>
            </a:r>
            <a:r>
              <a:rPr lang="en-US" altLang="ko-KR" sz="1100" b="1" dirty="0"/>
              <a:t>(3D)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B77F1CA-F226-1695-3CAD-63BE9CA7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640" y="1473708"/>
            <a:ext cx="3451759" cy="19770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7B4E561-2898-A7BA-70F7-0D5EAA229A65}"/>
              </a:ext>
            </a:extLst>
          </p:cNvPr>
          <p:cNvSpPr txBox="1"/>
          <p:nvPr/>
        </p:nvSpPr>
        <p:spPr>
          <a:xfrm>
            <a:off x="2870200" y="3596832"/>
            <a:ext cx="5039360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제시한 화면과 같이 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경계를 활용하여 </a:t>
            </a:r>
            <a:r>
              <a:rPr lang="ko-KR" altLang="en-US" sz="900" b="1" dirty="0" err="1"/>
              <a:t>흡수량을</a:t>
            </a:r>
            <a:r>
              <a:rPr lang="ko-KR" altLang="en-US" sz="900" b="1" dirty="0"/>
              <a:t> 기준으로 </a:t>
            </a:r>
            <a:r>
              <a:rPr lang="ko-KR" altLang="en-US" sz="900" b="1" dirty="0" err="1"/>
              <a:t>높이값을</a:t>
            </a:r>
            <a:r>
              <a:rPr lang="ko-KR" altLang="en-US" sz="900" b="1" dirty="0"/>
              <a:t> 줄 것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경계는 소분류를 기준으로 하되 너무 복잡하여 보기 좋지 않으면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중분류 사용 할 것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</a:t>
            </a:r>
            <a:r>
              <a:rPr lang="ko-KR" altLang="en-US" sz="900" b="1" dirty="0" err="1"/>
              <a:t>선택시</a:t>
            </a:r>
            <a:r>
              <a:rPr lang="ko-KR" altLang="en-US" sz="900" b="1" dirty="0"/>
              <a:t> 속성정보 화면 보여야 함</a:t>
            </a:r>
            <a:endParaRPr lang="en-US" altLang="ko-KR" sz="900" b="1" dirty="0"/>
          </a:p>
          <a:p>
            <a:pPr marL="628650" lvl="1" indent="-171450" algn="just">
              <a:lnSpc>
                <a:spcPct val="150000"/>
              </a:lnSpc>
              <a:buFontTx/>
              <a:buChar char="-"/>
            </a:pPr>
            <a:r>
              <a:rPr lang="ko-KR" altLang="en-US" sz="900" b="1" dirty="0" err="1"/>
              <a:t>비오톱</a:t>
            </a:r>
            <a:r>
              <a:rPr lang="ko-KR" altLang="en-US" sz="900" b="1" dirty="0"/>
              <a:t> 명</a:t>
            </a:r>
            <a:endParaRPr lang="en-US" altLang="ko-KR" sz="900" b="1" dirty="0"/>
          </a:p>
          <a:p>
            <a:pPr marL="628650" lvl="1" indent="-171450" algn="just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해당 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연간 탄소흡수총량 </a:t>
            </a:r>
            <a:r>
              <a:rPr lang="en-US" altLang="ko-KR" sz="900" b="1" dirty="0" err="1"/>
              <a:t>tC</a:t>
            </a:r>
            <a:r>
              <a:rPr lang="en-US" altLang="ko-KR" sz="900" b="1" dirty="0"/>
              <a:t>/yr</a:t>
            </a:r>
          </a:p>
          <a:p>
            <a:pPr marL="628650" lvl="1" indent="-171450" algn="just">
              <a:lnSpc>
                <a:spcPct val="150000"/>
              </a:lnSpc>
              <a:buFontTx/>
              <a:buChar char="-"/>
            </a:pPr>
            <a:r>
              <a:rPr lang="ko-KR" altLang="en-US" sz="900" b="1" dirty="0"/>
              <a:t>해당 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단위면적당 연간 </a:t>
            </a:r>
            <a:r>
              <a:rPr lang="ko-KR" altLang="en-US" sz="900" b="1" dirty="0" err="1"/>
              <a:t>흡수량</a:t>
            </a:r>
            <a:r>
              <a:rPr lang="ko-KR" altLang="en-US" sz="900" b="1" dirty="0"/>
              <a:t>  </a:t>
            </a:r>
            <a:r>
              <a:rPr lang="en-US" altLang="ko-KR" sz="900" b="1" dirty="0" err="1"/>
              <a:t>tC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㎡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1482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42CAE-7BE7-B967-652B-30B555DB3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53EDB-2B30-43B2-6F1F-225754532F8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1B0555-CDF0-01ED-F847-0ACBE0FD4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251" y="1056101"/>
            <a:ext cx="2002028" cy="1291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6C177A-57F7-52F3-DA58-8A91CE376CE4}"/>
              </a:ext>
            </a:extLst>
          </p:cNvPr>
          <p:cNvSpPr txBox="1"/>
          <p:nvPr/>
        </p:nvSpPr>
        <p:spPr>
          <a:xfrm>
            <a:off x="8676640" y="1628570"/>
            <a:ext cx="329692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경기도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시군</a:t>
            </a:r>
            <a:r>
              <a:rPr lang="en-US" altLang="ko-KR" sz="900" b="1" dirty="0"/>
              <a:t>/</a:t>
            </a:r>
            <a:r>
              <a:rPr lang="ko-KR" altLang="en-US" sz="900" b="1" dirty="0" err="1"/>
              <a:t>읍면동으로</a:t>
            </a:r>
            <a:r>
              <a:rPr lang="ko-KR" altLang="en-US" sz="900" b="1" dirty="0"/>
              <a:t> 정보가 바뀌는 과정에서 지도에 지역 경계가 표시되어야만 지도와 좌측정보가 같이 인식됨 </a:t>
            </a:r>
            <a:endParaRPr lang="en-US" altLang="ko-KR" sz="9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AB4D28C-0D29-B410-0E70-077C96CF4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251" y="3333255"/>
            <a:ext cx="1951227" cy="360553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317FB65-67E0-1802-C739-3243D39E9DBD}"/>
              </a:ext>
            </a:extLst>
          </p:cNvPr>
          <p:cNvSpPr/>
          <p:nvPr/>
        </p:nvSpPr>
        <p:spPr>
          <a:xfrm>
            <a:off x="2786251" y="3693808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9A44D4C-F677-3F73-246E-1A670AB86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" y="1107440"/>
            <a:ext cx="1536745" cy="4963160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F4E1576D-9C5F-F05D-E56C-34E48379AD0B}"/>
              </a:ext>
            </a:extLst>
          </p:cNvPr>
          <p:cNvSpPr/>
          <p:nvPr/>
        </p:nvSpPr>
        <p:spPr>
          <a:xfrm>
            <a:off x="1957069" y="1526188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8E698B1-7814-D554-8A98-791D9AA71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252" y="2355688"/>
            <a:ext cx="2002028" cy="97756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5E8A49C-D277-B475-AAA6-D03EE33A8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7052" y="3976625"/>
            <a:ext cx="1951227" cy="28305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6831751-4B5A-E6D3-418B-37489E7A003E}"/>
              </a:ext>
            </a:extLst>
          </p:cNvPr>
          <p:cNvSpPr txBox="1"/>
          <p:nvPr/>
        </p:nvSpPr>
        <p:spPr>
          <a:xfrm>
            <a:off x="1549447" y="2224531"/>
            <a:ext cx="95609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순서변경</a:t>
            </a:r>
            <a:endParaRPr lang="en-US" altLang="ko-KR" sz="11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F44440-09A8-BD3E-9962-E1C05E4C9873}"/>
              </a:ext>
            </a:extLst>
          </p:cNvPr>
          <p:cNvSpPr txBox="1"/>
          <p:nvPr/>
        </p:nvSpPr>
        <p:spPr>
          <a:xfrm>
            <a:off x="8676640" y="1147541"/>
            <a:ext cx="344682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2</a:t>
            </a:r>
            <a:r>
              <a:rPr lang="ko-KR" altLang="en-US" sz="900" b="1" dirty="0"/>
              <a:t>개 이상의 시군이 한화면에 들어오면 경기도 정보로 표현됨</a:t>
            </a:r>
            <a:endParaRPr lang="en-US" altLang="ko-KR" sz="9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691146-00BD-0AA6-FCA1-287756DFD2B3}"/>
              </a:ext>
            </a:extLst>
          </p:cNvPr>
          <p:cNvSpPr txBox="1"/>
          <p:nvPr/>
        </p:nvSpPr>
        <p:spPr>
          <a:xfrm>
            <a:off x="5568893" y="1058289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연간 탄소흡수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</a:t>
            </a:r>
            <a:r>
              <a:rPr lang="en-US" altLang="ko-KR" sz="1050" b="1" dirty="0" err="1"/>
              <a:t>tC</a:t>
            </a:r>
            <a:r>
              <a:rPr lang="en-US" altLang="ko-KR" sz="1050" b="1" dirty="0"/>
              <a:t>/yr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939CD266-2ADE-DFA4-EEBD-5C7D0EEDF5DC}"/>
              </a:ext>
            </a:extLst>
          </p:cNvPr>
          <p:cNvCxnSpPr/>
          <p:nvPr/>
        </p:nvCxnSpPr>
        <p:spPr>
          <a:xfrm>
            <a:off x="5706559" y="1573198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80DFDF-618C-38FC-A6B6-7B9F20CB9442}"/>
              </a:ext>
            </a:extLst>
          </p:cNvPr>
          <p:cNvSpPr txBox="1"/>
          <p:nvPr/>
        </p:nvSpPr>
        <p:spPr>
          <a:xfrm>
            <a:off x="5588199" y="2258318"/>
            <a:ext cx="1097785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연간 탄소흡수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ACEDF0-58A5-EBE5-6072-657FACE23A32}"/>
              </a:ext>
            </a:extLst>
          </p:cNvPr>
          <p:cNvSpPr txBox="1"/>
          <p:nvPr/>
        </p:nvSpPr>
        <p:spPr>
          <a:xfrm>
            <a:off x="6605215" y="2236171"/>
            <a:ext cx="1533903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단위면적당 연간 </a:t>
            </a:r>
            <a:r>
              <a:rPr lang="ko-KR" altLang="en-US" sz="800" b="1" dirty="0" err="1"/>
              <a:t>탄소흡수량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375F99E2-0168-F1EC-E090-ADDFCDFAAAB8}"/>
              </a:ext>
            </a:extLst>
          </p:cNvPr>
          <p:cNvCxnSpPr/>
          <p:nvPr/>
        </p:nvCxnSpPr>
        <p:spPr>
          <a:xfrm>
            <a:off x="5742118" y="2193532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0B4F2DE-DC2E-709D-F979-F6A1DAA7FFDA}"/>
              </a:ext>
            </a:extLst>
          </p:cNvPr>
          <p:cNvSpPr txBox="1"/>
          <p:nvPr/>
        </p:nvSpPr>
        <p:spPr>
          <a:xfrm>
            <a:off x="5803839" y="1648284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단위면적당 연간 </a:t>
            </a:r>
            <a:r>
              <a:rPr lang="ko-KR" altLang="en-US" sz="800" b="1" dirty="0" err="1"/>
              <a:t>탄소흡수량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</a:t>
            </a:r>
            <a:r>
              <a:rPr lang="en-US" altLang="ko-KR" sz="1000" b="1" dirty="0" err="1"/>
              <a:t>tC</a:t>
            </a:r>
            <a:endParaRPr lang="en-US" altLang="ko-KR" sz="800" b="1" dirty="0"/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F74D62A-4593-5E58-E4CF-64B3E1E880C9}"/>
              </a:ext>
            </a:extLst>
          </p:cNvPr>
          <p:cNvCxnSpPr>
            <a:cxnSpLocks/>
          </p:cNvCxnSpPr>
          <p:nvPr/>
        </p:nvCxnSpPr>
        <p:spPr>
          <a:xfrm>
            <a:off x="2979798" y="2599612"/>
            <a:ext cx="1579880" cy="54514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437269EB-1BA5-0BEF-5ED5-7447970C64CF}"/>
              </a:ext>
            </a:extLst>
          </p:cNvPr>
          <p:cNvCxnSpPr>
            <a:cxnSpLocks/>
          </p:cNvCxnSpPr>
          <p:nvPr/>
        </p:nvCxnSpPr>
        <p:spPr>
          <a:xfrm flipV="1">
            <a:off x="2928996" y="2538078"/>
            <a:ext cx="1447802" cy="62611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E44D6418-74FE-98B9-5084-1999A8AEA78B}"/>
              </a:ext>
            </a:extLst>
          </p:cNvPr>
          <p:cNvSpPr/>
          <p:nvPr/>
        </p:nvSpPr>
        <p:spPr>
          <a:xfrm>
            <a:off x="5053454" y="1455063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D5006A-533A-4B52-06B7-CD69B59BA630}"/>
              </a:ext>
            </a:extLst>
          </p:cNvPr>
          <p:cNvSpPr txBox="1"/>
          <p:nvPr/>
        </p:nvSpPr>
        <p:spPr>
          <a:xfrm>
            <a:off x="4852086" y="1839859"/>
            <a:ext cx="716807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변경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467774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FFAAE-9E40-2015-4AA7-567BF1178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6838C-EE62-2EA9-B039-31DA1367FB0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26AFE8-D33B-5FC5-DAD1-B0B377EB1AF5}"/>
              </a:ext>
            </a:extLst>
          </p:cNvPr>
          <p:cNvSpPr txBox="1"/>
          <p:nvPr/>
        </p:nvSpPr>
        <p:spPr>
          <a:xfrm>
            <a:off x="313182" y="4393661"/>
            <a:ext cx="3258057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우리동네 비교하기 </a:t>
            </a:r>
            <a:r>
              <a:rPr lang="en-US" altLang="ko-KR" sz="900" b="1" dirty="0"/>
              <a:t>-&gt; </a:t>
            </a:r>
            <a:r>
              <a:rPr lang="ko-KR" altLang="en-US" sz="900" b="1" dirty="0"/>
              <a:t>다른 동네와 비교하기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동내설정과 그래프가 한번에 보여야 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스크롤 금지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보고서 출력이 최상단에 제목 좌측에 있어야 함</a:t>
            </a:r>
            <a:endParaRPr lang="en-US" altLang="ko-KR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10BEAF-5E53-A927-B11A-D7F70FE3B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7FA385A-BE6C-67C8-F941-34D67431A5B0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4236D16-35C5-D680-031C-232DE0C04383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F63981B-4368-FF3C-D2DE-9AD52D41D4E8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4B8E2B4-9AA6-F01C-67DA-97DD4D4FA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554017"/>
              </p:ext>
            </p:extLst>
          </p:nvPr>
        </p:nvGraphicFramePr>
        <p:xfrm>
          <a:off x="6487160" y="2405380"/>
          <a:ext cx="482092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207203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동네면적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㎢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탄소흡수 총량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100</a:t>
                      </a:r>
                      <a:r>
                        <a:rPr lang="ko-KR" altLang="en-US" sz="1050" dirty="0"/>
                        <a:t>㎡ 당 </a:t>
                      </a:r>
                      <a:r>
                        <a:rPr lang="ko-KR" altLang="en-US" sz="1050" dirty="0" err="1"/>
                        <a:t>탄소흡수량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/ha/yr)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DF795BC2-FDA2-111A-8DE4-DADFF67B9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4CFC5C1-6B5C-5099-4BF4-CB3EE0F9B647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CD61B44-8AE4-9903-912A-4AF998BA7583}"/>
              </a:ext>
            </a:extLst>
          </p:cNvPr>
          <p:cNvSpPr/>
          <p:nvPr/>
        </p:nvSpPr>
        <p:spPr>
          <a:xfrm>
            <a:off x="452120" y="1473200"/>
            <a:ext cx="162560" cy="228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0BF74233-3672-A02F-48E4-F51CD0FD9E93}"/>
              </a:ext>
            </a:extLst>
          </p:cNvPr>
          <p:cNvSpPr/>
          <p:nvPr/>
        </p:nvSpPr>
        <p:spPr>
          <a:xfrm>
            <a:off x="4236446" y="4862208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E3E41D-D3DE-536E-7426-F526EC4F7B17}"/>
              </a:ext>
            </a:extLst>
          </p:cNvPr>
          <p:cNvSpPr txBox="1"/>
          <p:nvPr/>
        </p:nvSpPr>
        <p:spPr>
          <a:xfrm>
            <a:off x="6541262" y="4862208"/>
            <a:ext cx="3258057" cy="1104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흡수총량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단위면적당 총량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520646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74836-14D1-2613-A062-E7A1AC3AC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385F9-2F06-4775-F2EA-FDD36D494B8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C8EB2B-1207-DB27-3742-738A69AAB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77" y="1113712"/>
            <a:ext cx="2550884" cy="2253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2F0B25-480B-BBC5-8425-713C64A48606}"/>
              </a:ext>
            </a:extLst>
          </p:cNvPr>
          <p:cNvSpPr txBox="1"/>
          <p:nvPr/>
        </p:nvSpPr>
        <p:spPr>
          <a:xfrm>
            <a:off x="3383879" y="1792363"/>
            <a:ext cx="4942241" cy="151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시단위로 보일때는 </a:t>
            </a:r>
            <a:r>
              <a:rPr lang="ko-KR" altLang="en-US" sz="900" b="1" dirty="0" err="1"/>
              <a:t>다른시와</a:t>
            </a:r>
            <a:r>
              <a:rPr lang="ko-KR" altLang="en-US" sz="900" b="1" dirty="0"/>
              <a:t>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 err="1"/>
              <a:t>읍면동</a:t>
            </a:r>
            <a:r>
              <a:rPr lang="ko-KR" altLang="en-US" sz="900" b="1" dirty="0"/>
              <a:t> 보일때는 </a:t>
            </a:r>
            <a:r>
              <a:rPr lang="ko-KR" altLang="en-US" sz="900" b="1" dirty="0" err="1"/>
              <a:t>다른읍면동</a:t>
            </a:r>
            <a:r>
              <a:rPr lang="ko-KR" altLang="en-US" sz="900" b="1" dirty="0"/>
              <a:t> 과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비교의 주체가 되는 지역은 강조 </a:t>
            </a:r>
            <a:r>
              <a:rPr lang="en-US" altLang="ko-KR" sz="900" b="1" dirty="0"/>
              <a:t>=&gt; </a:t>
            </a:r>
            <a:r>
              <a:rPr lang="ko-KR" altLang="en-US" sz="900" b="1" dirty="0"/>
              <a:t>다른 지역과 간격을 넓힘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지역이름 크게 </a:t>
            </a:r>
            <a:r>
              <a:rPr lang="ko-KR" altLang="en-US" sz="900" b="1" dirty="0" err="1"/>
              <a:t>볼드체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 err="1"/>
              <a:t>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단위면적당 </a:t>
            </a:r>
            <a:r>
              <a:rPr lang="ko-KR" altLang="en-US" sz="900" b="1" dirty="0" err="1"/>
              <a:t>탄소탄소흡수량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tC</a:t>
            </a:r>
            <a:r>
              <a:rPr lang="en-US" altLang="ko-KR" sz="900" b="1" dirty="0"/>
              <a:t>/100</a:t>
            </a:r>
            <a:r>
              <a:rPr lang="ko-KR" altLang="en-US" sz="900" b="1" dirty="0"/>
              <a:t>㎡</a:t>
            </a:r>
            <a:r>
              <a:rPr lang="en-US" altLang="ko-KR" sz="900" b="1" dirty="0"/>
              <a:t>(ha)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235C2C3-EF43-7246-2817-BE2D02F7C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52" y="3755810"/>
            <a:ext cx="2681360" cy="22904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84250AC-E35F-5B76-9632-37307F73248A}"/>
              </a:ext>
            </a:extLst>
          </p:cNvPr>
          <p:cNvSpPr txBox="1"/>
          <p:nvPr/>
        </p:nvSpPr>
        <p:spPr>
          <a:xfrm>
            <a:off x="3434679" y="4141138"/>
            <a:ext cx="4942241" cy="193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산림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자연산림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식재산림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조성녹지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조성녹지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정주지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 err="1"/>
              <a:t>시가화건조지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하천 및 호소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산지습지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호소</a:t>
            </a:r>
            <a:r>
              <a:rPr lang="en-US" altLang="ko-KR" sz="900" b="1" dirty="0"/>
              <a:t>, </a:t>
            </a:r>
            <a:r>
              <a:rPr lang="ko-KR" altLang="en-US" sz="900" b="1" dirty="0" err="1"/>
              <a:t>하천습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연안습지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농경지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농업지역</a:t>
            </a:r>
            <a:r>
              <a:rPr lang="en-US" altLang="ko-KR" sz="900" b="1" dirty="0"/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 err="1"/>
              <a:t>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</p:txBody>
      </p:sp>
    </p:spTree>
    <p:extLst>
      <p:ext uri="{BB962C8B-B14F-4D97-AF65-F5344CB8AC3E}">
        <p14:creationId xmlns:p14="http://schemas.microsoft.com/office/powerpoint/2010/main" val="49814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53E97-D9AD-9B35-7161-FDE6DFEF5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3AA5B6-45F5-E0A6-8924-B1D9F141358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0C6E4-751C-04D4-5E1F-DEF1092C37A9}"/>
              </a:ext>
            </a:extLst>
          </p:cNvPr>
          <p:cNvSpPr txBox="1"/>
          <p:nvPr/>
        </p:nvSpPr>
        <p:spPr>
          <a:xfrm>
            <a:off x="670347" y="3301571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6. </a:t>
            </a:r>
            <a:r>
              <a:rPr lang="ko-KR" altLang="en-US" sz="1100" b="1" dirty="0" err="1"/>
              <a:t>엽면적지수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(LAI)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B06C97-8758-4CD3-26E0-4F02F5CCC735}"/>
              </a:ext>
            </a:extLst>
          </p:cNvPr>
          <p:cNvSpPr txBox="1"/>
          <p:nvPr/>
        </p:nvSpPr>
        <p:spPr>
          <a:xfrm>
            <a:off x="670347" y="3700247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7. </a:t>
            </a:r>
            <a:r>
              <a:rPr lang="ko-KR" altLang="en-US" sz="1100" b="1" dirty="0" err="1"/>
              <a:t>태양복사량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7ECEB-9FE8-B435-EF59-3041391B60E9}"/>
              </a:ext>
            </a:extLst>
          </p:cNvPr>
          <p:cNvSpPr txBox="1"/>
          <p:nvPr/>
        </p:nvSpPr>
        <p:spPr>
          <a:xfrm>
            <a:off x="661299" y="2518021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 err="1"/>
              <a:t>총일차생산량</a:t>
            </a:r>
            <a:r>
              <a:rPr lang="en-US" altLang="ko-KR" sz="1100" b="1" dirty="0"/>
              <a:t>(GPP)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4DD26C-D385-CC69-3C24-61BC5A23A2BC}"/>
              </a:ext>
            </a:extLst>
          </p:cNvPr>
          <p:cNvSpPr txBox="1"/>
          <p:nvPr/>
        </p:nvSpPr>
        <p:spPr>
          <a:xfrm>
            <a:off x="661299" y="2916697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 err="1"/>
              <a:t>순일차생산량</a:t>
            </a:r>
            <a:r>
              <a:rPr lang="en-US" altLang="ko-KR" sz="1100" b="1" dirty="0"/>
              <a:t>(NPP)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DCA96B-9946-5C82-21E5-F444DF59903F}"/>
              </a:ext>
            </a:extLst>
          </p:cNvPr>
          <p:cNvSpPr txBox="1"/>
          <p:nvPr/>
        </p:nvSpPr>
        <p:spPr>
          <a:xfrm>
            <a:off x="4678504" y="307347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서브페이지 제공하지 않음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061FC88-172A-FEE1-DCBD-FFCFF35DCF4D}"/>
              </a:ext>
            </a:extLst>
          </p:cNvPr>
          <p:cNvSpPr/>
          <p:nvPr/>
        </p:nvSpPr>
        <p:spPr>
          <a:xfrm>
            <a:off x="3049501" y="3073470"/>
            <a:ext cx="707197" cy="355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81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C0BCA51-2BEC-5FE5-D072-6CA0E21B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08" y="1023560"/>
            <a:ext cx="3857820" cy="3234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탄소 관련이니 배경 색을 녹색으로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C050A9-E0FC-4111-FAEF-20C7B624D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05" y="4783601"/>
            <a:ext cx="928246" cy="88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9F23C2-097C-3A33-BD9B-2180B71689C0}"/>
              </a:ext>
            </a:extLst>
          </p:cNvPr>
          <p:cNvSpPr txBox="1"/>
          <p:nvPr/>
        </p:nvSpPr>
        <p:spPr>
          <a:xfrm>
            <a:off x="1415011" y="2441642"/>
            <a:ext cx="4015843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탄소저장지도 </a:t>
            </a:r>
            <a:r>
              <a:rPr lang="en-US" altLang="ko-KR" sz="4000" dirty="0"/>
              <a:t>(</a:t>
            </a:r>
            <a:r>
              <a:rPr lang="ko-KR" altLang="en-US" sz="4000" dirty="0"/>
              <a:t>수목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E128C-1E59-8829-CB77-A76184450856}"/>
              </a:ext>
            </a:extLst>
          </p:cNvPr>
          <p:cNvSpPr txBox="1"/>
          <p:nvPr/>
        </p:nvSpPr>
        <p:spPr>
          <a:xfrm>
            <a:off x="4736411" y="4477813"/>
            <a:ext cx="6099229" cy="173893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흡수지도와 컨셉 동일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4520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9DF443B-96F4-2733-C4C3-0BED6015C2CA}"/>
              </a:ext>
            </a:extLst>
          </p:cNvPr>
          <p:cNvSpPr/>
          <p:nvPr/>
        </p:nvSpPr>
        <p:spPr>
          <a:xfrm>
            <a:off x="1387366" y="1301750"/>
            <a:ext cx="9941754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8C13FC-DBE1-5C37-E8C7-74BAF4CA1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0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58B000D-21E3-A119-8C1F-F12D78AD8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420" y="1476704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AB02A93-C3EB-337F-00AC-EC91EE416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5512" y="1422946"/>
            <a:ext cx="1407037" cy="574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F36740-9A92-5052-C4B2-0E2382866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3467" y="1465590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29FFD22-1414-D05F-2CFD-3D4356FF4D8C}"/>
              </a:ext>
            </a:extLst>
          </p:cNvPr>
          <p:cNvCxnSpPr/>
          <p:nvPr/>
        </p:nvCxnSpPr>
        <p:spPr>
          <a:xfrm>
            <a:off x="173840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49DBB33A-1214-3A11-5097-22F336AFFEB7}"/>
              </a:ext>
            </a:extLst>
          </p:cNvPr>
          <p:cNvGrpSpPr/>
          <p:nvPr/>
        </p:nvGrpSpPr>
        <p:grpSpPr>
          <a:xfrm>
            <a:off x="1772136" y="2560622"/>
            <a:ext cx="1544268" cy="637332"/>
            <a:chOff x="8634546" y="1437155"/>
            <a:chExt cx="3451519" cy="5982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10BA3F6-80F5-46C2-6971-88FFC22A906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000AD9-9BE4-972D-4F22-D82B6E2263C4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수목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592F4ED-4124-0405-50A1-291D4FA1858D}"/>
              </a:ext>
            </a:extLst>
          </p:cNvPr>
          <p:cNvCxnSpPr/>
          <p:nvPr/>
        </p:nvCxnSpPr>
        <p:spPr>
          <a:xfrm>
            <a:off x="3488791" y="258551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9C387CD-4718-F5D1-004E-97FC67C37857}"/>
              </a:ext>
            </a:extLst>
          </p:cNvPr>
          <p:cNvGrpSpPr/>
          <p:nvPr/>
        </p:nvGrpSpPr>
        <p:grpSpPr>
          <a:xfrm>
            <a:off x="3914019" y="2505983"/>
            <a:ext cx="1544268" cy="637332"/>
            <a:chOff x="8634546" y="1437155"/>
            <a:chExt cx="3451519" cy="5982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5974F-BF11-3C3B-6B06-D1982BA3D4E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1,000,000 C </a:t>
              </a:r>
              <a:endParaRPr lang="ko-KR" altLang="en-US" sz="1050" b="1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516076-DE6B-BA77-405B-4629A69AE7E0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산림 탄소저장 총량</a:t>
              </a: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산림면적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684F0B5-0CF5-B592-55F6-6CC0AE77BE13}"/>
              </a:ext>
            </a:extLst>
          </p:cNvPr>
          <p:cNvCxnSpPr/>
          <p:nvPr/>
        </p:nvCxnSpPr>
        <p:spPr>
          <a:xfrm>
            <a:off x="7555532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6AD2F47-4E00-BA36-E10E-2CD75E5FFFFF}"/>
              </a:ext>
            </a:extLst>
          </p:cNvPr>
          <p:cNvGrpSpPr/>
          <p:nvPr/>
        </p:nvGrpSpPr>
        <p:grpSpPr>
          <a:xfrm>
            <a:off x="7827779" y="2523501"/>
            <a:ext cx="1686053" cy="618277"/>
            <a:chOff x="8634546" y="1437155"/>
            <a:chExt cx="3451519" cy="580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72883DC-44AF-8B12-FAB0-24812CBA7167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/y</a:t>
              </a:r>
              <a:endParaRPr lang="ko-KR" altLang="en-US" sz="105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B7229D-554B-3447-7B72-4673A1986EE2}"/>
                </a:ext>
              </a:extLst>
            </p:cNvPr>
            <p:cNvSpPr txBox="1"/>
            <p:nvPr/>
          </p:nvSpPr>
          <p:spPr>
            <a:xfrm>
              <a:off x="8634546" y="1670849"/>
              <a:ext cx="3326713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조성녹지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조성녹지면적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AF2CF08-9FFE-B1D4-7672-84F7B7A7F615}"/>
              </a:ext>
            </a:extLst>
          </p:cNvPr>
          <p:cNvGrpSpPr/>
          <p:nvPr/>
        </p:nvGrpSpPr>
        <p:grpSpPr>
          <a:xfrm>
            <a:off x="9887911" y="2516852"/>
            <a:ext cx="2112405" cy="637332"/>
            <a:chOff x="8634546" y="1437155"/>
            <a:chExt cx="3451519" cy="5982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DEBC698-7D61-F6E2-99A1-BCE97734398D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FA68DBE-ACD2-2A0A-03E7-0E9F0870D48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조성녹지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탄소저장량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단위면적당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8B43172A-CDEC-6045-C7B3-CC25E1AB4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693" y="1465590"/>
            <a:ext cx="1407037" cy="57470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338C1668-F4FD-5F29-2999-8323C6D2716A}"/>
              </a:ext>
            </a:extLst>
          </p:cNvPr>
          <p:cNvGrpSpPr/>
          <p:nvPr/>
        </p:nvGrpSpPr>
        <p:grpSpPr>
          <a:xfrm>
            <a:off x="5944675" y="2516852"/>
            <a:ext cx="1544268" cy="637332"/>
            <a:chOff x="8634546" y="1437155"/>
            <a:chExt cx="3451519" cy="5982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E4DEDD-AAEC-9DA0-C56E-C9FF9805404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2A0E279-F8A8-9E94-8C36-D804373793BB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산림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탄소저장량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단위면적당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007314A-3DB7-988B-A8A7-B6887309ECA7}"/>
              </a:ext>
            </a:extLst>
          </p:cNvPr>
          <p:cNvCxnSpPr/>
          <p:nvPr/>
        </p:nvCxnSpPr>
        <p:spPr>
          <a:xfrm>
            <a:off x="9649343" y="262485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8CED6455-E07A-7777-F019-A6DDBBA07B46}"/>
              </a:ext>
            </a:extLst>
          </p:cNvPr>
          <p:cNvCxnSpPr/>
          <p:nvPr/>
        </p:nvCxnSpPr>
        <p:spPr>
          <a:xfrm>
            <a:off x="5657664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0C2CAF-D529-99F5-4266-5B821EDA52D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</a:t>
            </a:r>
          </a:p>
        </p:txBody>
      </p:sp>
    </p:spTree>
    <p:extLst>
      <p:ext uri="{BB962C8B-B14F-4D97-AF65-F5344CB8AC3E}">
        <p14:creationId xmlns:p14="http://schemas.microsoft.com/office/powerpoint/2010/main" val="50151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D65E0-5F1A-BF4E-1DCF-5C76B6794D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B86DD19-EFF3-D2A4-8F89-5F7969495DC5}"/>
              </a:ext>
            </a:extLst>
          </p:cNvPr>
          <p:cNvSpPr/>
          <p:nvPr/>
        </p:nvSpPr>
        <p:spPr>
          <a:xfrm>
            <a:off x="1155204" y="1412412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554AF45-ECE0-35F3-4C7E-D98BCB62AB86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trike="sngStrike" dirty="0" err="1"/>
              <a:t>탄소흡수량</a:t>
            </a:r>
            <a:r>
              <a:rPr lang="ko-KR" altLang="en-US" sz="1200" strike="sngStrike" dirty="0"/>
              <a:t> 산정 자세한 개념도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en-US" altLang="ko-KR" sz="1200" strike="sngStrike" dirty="0"/>
              <a:t>(</a:t>
            </a:r>
            <a:r>
              <a:rPr lang="ko-KR" altLang="en-US" sz="1200" strike="sngStrike" dirty="0" err="1"/>
              <a:t>류영렬</a:t>
            </a:r>
            <a:r>
              <a:rPr lang="ko-KR" altLang="en-US" sz="1200" strike="sngStrike" dirty="0"/>
              <a:t> </a:t>
            </a:r>
            <a:r>
              <a:rPr lang="ko-KR" altLang="en-US" sz="1200" strike="sngStrike" dirty="0" err="1"/>
              <a:t>교수님팀에서</a:t>
            </a:r>
            <a:r>
              <a:rPr lang="ko-KR" altLang="en-US" sz="1200" strike="sngStrike" dirty="0"/>
              <a:t> 작성</a:t>
            </a:r>
            <a:r>
              <a:rPr lang="en-US" altLang="ko-KR" sz="1200" strike="sngStrike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위성영상</a:t>
            </a:r>
            <a:r>
              <a:rPr lang="en-US" altLang="ko-KR" sz="1200" strike="sngStrike" dirty="0"/>
              <a:t>, BESS</a:t>
            </a:r>
            <a:r>
              <a:rPr lang="ko-KR" altLang="en-US" sz="1200" strike="sngStrike" dirty="0"/>
              <a:t>모형</a:t>
            </a:r>
            <a:r>
              <a:rPr lang="en-US" altLang="ko-KR" sz="1200" strike="sngStrike" dirty="0"/>
              <a:t>, </a:t>
            </a:r>
            <a:r>
              <a:rPr lang="ko-KR" altLang="en-US" sz="1200" strike="sngStrike" dirty="0" err="1"/>
              <a:t>플럭스타워</a:t>
            </a:r>
            <a:r>
              <a:rPr lang="en-US" altLang="ko-KR" sz="1200" strike="sngStrike" dirty="0"/>
              <a:t> </a:t>
            </a:r>
            <a:r>
              <a:rPr lang="ko-KR" altLang="en-US" sz="1200" strike="sngStrike" dirty="0"/>
              <a:t>검증 등 </a:t>
            </a:r>
            <a:r>
              <a:rPr lang="ko-KR" altLang="en-US" sz="1200" strike="sngStrike" dirty="0" err="1"/>
              <a:t>흡수량</a:t>
            </a:r>
            <a:r>
              <a:rPr lang="ko-KR" altLang="en-US" sz="1200" strike="sngStrike" dirty="0"/>
              <a:t> 산정의 주요 흐름과 이미지 등을 세부적으로 작성</a:t>
            </a:r>
            <a:r>
              <a:rPr lang="en-US" altLang="ko-KR" sz="1200" strike="sngStrike" dirty="0"/>
              <a:t>. </a:t>
            </a:r>
            <a:r>
              <a:rPr lang="ko-KR" altLang="en-US" sz="1200" strike="sngStrike" dirty="0"/>
              <a:t>장점이 부곽 되도록 작성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작성된 안은 </a:t>
            </a:r>
            <a:r>
              <a:rPr lang="ko-KR" altLang="en-US" sz="1200" strike="sngStrike" dirty="0" err="1"/>
              <a:t>올포에서</a:t>
            </a:r>
            <a:r>
              <a:rPr lang="ko-KR" altLang="en-US" sz="1200" strike="sngStrike" dirty="0"/>
              <a:t> 디자인 작업 </a:t>
            </a:r>
            <a:r>
              <a:rPr lang="ko-KR" altLang="en-US" sz="1200" strike="sngStrike" dirty="0" err="1"/>
              <a:t>재실시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약간의 동적효과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896F19-D8ED-5979-6287-23559D9F66AA}"/>
              </a:ext>
            </a:extLst>
          </p:cNvPr>
          <p:cNvSpPr txBox="1"/>
          <p:nvPr/>
        </p:nvSpPr>
        <p:spPr>
          <a:xfrm>
            <a:off x="2005821" y="2850147"/>
            <a:ext cx="3189734" cy="29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고해상도로 구축된 정밀한 공간정보 서비스로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지역 생태계의 탄소흡수 능력을 과학적으로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시각화합니다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이 지도는 위성영상 분석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실측 데이터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그리고 생물물리학적 추정 시스템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(BESS)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모형의 통합 적용을 통해 개발되었습니다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지도에는 경기도 내 산림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농경지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습지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 녹지 등 다양한 생태계의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탄소흡수량이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색상으로 구분되어 표시됩니다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BESS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모형을 활용한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기작중심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접근법은 수목의 광합성과 생태계 호흡을 정밀하게 모델링하여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계절적 변화와 환경 조건에 따른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탄소흡수량의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변화까지 반영합니다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위성영상에서 추출한 식생지수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엽면적지수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토지피복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정보와 기상 데이터를 기반으로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산정했으며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데이터로 검증 과정을 거쳤습니다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이 지도는 기후변화 대응 정책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도시계획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산림 관리 등의 의사결정에 활용될 수 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시민들에게는 지역 탄소흡수 현황을 이해할 수 있는 교육적 도구가 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기후플랫폼을 통해 사용자는 경기도 전역의 탄소흡수 정보를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interactive</a:t>
            </a:r>
            <a:r>
              <a:rPr lang="ko-KR" altLang="en-US" sz="700" strike="sngStrike" dirty="0">
                <a:solidFill>
                  <a:schemeClr val="bg1"/>
                </a:solidFill>
              </a:rPr>
              <a:t>하게 탐색하고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시간에 따른 변화 추이도 확인할 수 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  <a:endParaRPr lang="ko-KR" altLang="en-US" sz="700" strike="sngStrik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A8C40-A111-06AD-66ED-AA3F36EF99C7}"/>
              </a:ext>
            </a:extLst>
          </p:cNvPr>
          <p:cNvSpPr txBox="1"/>
          <p:nvPr/>
        </p:nvSpPr>
        <p:spPr>
          <a:xfrm>
            <a:off x="2062971" y="1628294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위성영상과 </a:t>
            </a:r>
            <a:r>
              <a:rPr lang="en-US" altLang="ko-KR" sz="120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모형으로 구축한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 err="1">
                <a:solidFill>
                  <a:schemeClr val="bg1"/>
                </a:solidFill>
              </a:rPr>
              <a:t>고정밀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 탄소흡수원 지도기반의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기후변화 대응 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20A04C-C770-0289-9C3F-A5EAEFABF64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9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EA0A4-A0FB-53AF-C5B1-D2CBB2CE2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9B7168-EC4D-CD3C-670A-9EF92433BB2A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BF9D533-0458-1E3F-F3D4-4AE245B45556}"/>
              </a:ext>
            </a:extLst>
          </p:cNvPr>
          <p:cNvSpPr/>
          <p:nvPr/>
        </p:nvSpPr>
        <p:spPr>
          <a:xfrm>
            <a:off x="4285787" y="103638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E22B061-2032-01DB-679A-447E2BED0FDE}"/>
              </a:ext>
            </a:extLst>
          </p:cNvPr>
          <p:cNvCxnSpPr>
            <a:cxnSpLocks/>
          </p:cNvCxnSpPr>
          <p:nvPr/>
        </p:nvCxnSpPr>
        <p:spPr>
          <a:xfrm>
            <a:off x="81094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5B0A924-C36B-A85D-A540-696F4C07A243}"/>
              </a:ext>
            </a:extLst>
          </p:cNvPr>
          <p:cNvSpPr txBox="1"/>
          <p:nvPr/>
        </p:nvSpPr>
        <p:spPr>
          <a:xfrm>
            <a:off x="4777651" y="24953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수목 탄소저장지도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832D49-71CA-821D-6022-677D44E17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56" y="362932"/>
            <a:ext cx="2789907" cy="184255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26D4AFA-66D8-81E4-74C0-AD5F660DA097}"/>
              </a:ext>
            </a:extLst>
          </p:cNvPr>
          <p:cNvCxnSpPr>
            <a:cxnSpLocks/>
          </p:cNvCxnSpPr>
          <p:nvPr/>
        </p:nvCxnSpPr>
        <p:spPr>
          <a:xfrm>
            <a:off x="8109420" y="2477108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48FAB3-1319-E8A0-8B38-6E26BA2CDA18}"/>
              </a:ext>
            </a:extLst>
          </p:cNvPr>
          <p:cNvSpPr txBox="1"/>
          <p:nvPr/>
        </p:nvSpPr>
        <p:spPr>
          <a:xfrm>
            <a:off x="4800446" y="244034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산림 층위구조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32039-A8FB-BA7B-8CB6-D195F4774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2487785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C0C28A6-3794-0475-E4FF-1E35FA10395D}"/>
              </a:ext>
            </a:extLst>
          </p:cNvPr>
          <p:cNvCxnSpPr>
            <a:cxnSpLocks/>
          </p:cNvCxnSpPr>
          <p:nvPr/>
        </p:nvCxnSpPr>
        <p:spPr>
          <a:xfrm>
            <a:off x="8128179" y="4643889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5240FE8-81C9-2381-4393-F3849D6D6D83}"/>
              </a:ext>
            </a:extLst>
          </p:cNvPr>
          <p:cNvSpPr txBox="1"/>
          <p:nvPr/>
        </p:nvSpPr>
        <p:spPr>
          <a:xfrm>
            <a:off x="4796410" y="4597353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산림 수목정보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DCFD37-4623-F083-458D-DFAB97C7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4710751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02C7F3F-F322-D506-6342-28FA1685FD51}"/>
              </a:ext>
            </a:extLst>
          </p:cNvPr>
          <p:cNvSpPr/>
          <p:nvPr/>
        </p:nvSpPr>
        <p:spPr>
          <a:xfrm>
            <a:off x="7312739" y="47822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AF67B07-5F72-34E5-E76B-31FA4346848E}"/>
              </a:ext>
            </a:extLst>
          </p:cNvPr>
          <p:cNvSpPr/>
          <p:nvPr/>
        </p:nvSpPr>
        <p:spPr>
          <a:xfrm>
            <a:off x="7312739" y="2609130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F903514-67E7-744F-00A8-3231C700C1C3}"/>
              </a:ext>
            </a:extLst>
          </p:cNvPr>
          <p:cNvSpPr/>
          <p:nvPr/>
        </p:nvSpPr>
        <p:spPr>
          <a:xfrm>
            <a:off x="6636656" y="4813452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3239293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A75FE-4DC2-55E9-AE0C-CF2700977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D4E25A-86F9-CF4A-26A4-ED4B0E74DBB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D27224-231A-EE29-84CD-D14E3B01D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1" y="2686598"/>
            <a:ext cx="4952114" cy="246567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838FCF6-3BE9-5FF4-EE8A-2CD6A7C27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2534142"/>
              </p:ext>
            </p:extLst>
          </p:nvPr>
        </p:nvGraphicFramePr>
        <p:xfrm>
          <a:off x="3263700" y="2026923"/>
          <a:ext cx="532455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426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탄소흡수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수목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토양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</a:t>
                      </a:r>
                      <a:r>
                        <a:rPr lang="ko-KR" altLang="en-US" sz="600" dirty="0"/>
                        <a:t>시군단위 </a:t>
                      </a:r>
                      <a:r>
                        <a:rPr lang="ko-KR" altLang="en-US" sz="600" dirty="0" err="1"/>
                        <a:t>지역내총생산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920D15E4-A02D-280F-F512-D59E540F6590}"/>
              </a:ext>
            </a:extLst>
          </p:cNvPr>
          <p:cNvSpPr/>
          <p:nvPr/>
        </p:nvSpPr>
        <p:spPr>
          <a:xfrm>
            <a:off x="7053003" y="1106144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317099"/>
              <a:gd name="adj4" fmla="val -11861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디폴트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009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DB6AB-248A-7C0A-9505-68712FCE2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4F690E-D0BA-3129-2132-C1B2424A76FF}"/>
              </a:ext>
            </a:extLst>
          </p:cNvPr>
          <p:cNvSpPr/>
          <p:nvPr/>
        </p:nvSpPr>
        <p:spPr>
          <a:xfrm>
            <a:off x="4877046" y="1063565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읍면동</a:t>
            </a:r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46EE450-C2D8-323B-F4ED-7602012C1D4D}"/>
              </a:ext>
            </a:extLst>
          </p:cNvPr>
          <p:cNvSpPr/>
          <p:nvPr/>
        </p:nvSpPr>
        <p:spPr>
          <a:xfrm>
            <a:off x="2540500" y="1085568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E8B67CB-85B1-6ECD-FD55-8B8C56F221F9}"/>
              </a:ext>
            </a:extLst>
          </p:cNvPr>
          <p:cNvSpPr/>
          <p:nvPr/>
        </p:nvSpPr>
        <p:spPr>
          <a:xfrm>
            <a:off x="3708773" y="1073270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A187B9D-98EC-6297-D05A-8FC6C1A19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09" y="2010096"/>
            <a:ext cx="1172289" cy="17077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64C3AD-A9D6-7AAF-3684-0293BE5B456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5EAED8-58B4-96E1-550B-68E0E37B49B3}"/>
              </a:ext>
            </a:extLst>
          </p:cNvPr>
          <p:cNvSpPr txBox="1"/>
          <p:nvPr/>
        </p:nvSpPr>
        <p:spPr>
          <a:xfrm>
            <a:off x="7803636" y="1862150"/>
            <a:ext cx="40241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1. </a:t>
            </a:r>
            <a:r>
              <a:rPr lang="ko-KR" altLang="en-US" sz="800" b="1" dirty="0"/>
              <a:t>경기도 수목 탄소흡수 총량</a:t>
            </a:r>
            <a:endParaRPr lang="en-US" altLang="ko-KR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EFFF8-2789-0387-FE9D-EA6D1DC03E86}"/>
              </a:ext>
            </a:extLst>
          </p:cNvPr>
          <p:cNvSpPr txBox="1"/>
          <p:nvPr/>
        </p:nvSpPr>
        <p:spPr>
          <a:xfrm>
            <a:off x="7803636" y="3388223"/>
            <a:ext cx="4252726" cy="99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3. </a:t>
            </a:r>
            <a:r>
              <a:rPr lang="ko-KR" altLang="en-US" sz="800" b="1" dirty="0"/>
              <a:t>경기도 토지이용별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자연산림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식재산림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AAB61-8247-94D3-511F-78208DC9C473}"/>
              </a:ext>
            </a:extLst>
          </p:cNvPr>
          <p:cNvSpPr txBox="1"/>
          <p:nvPr/>
        </p:nvSpPr>
        <p:spPr>
          <a:xfrm>
            <a:off x="7835639" y="4965580"/>
            <a:ext cx="4220723" cy="99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4. </a:t>
            </a:r>
            <a:r>
              <a:rPr lang="ko-KR" altLang="en-US" sz="800" b="1" dirty="0"/>
              <a:t>경기도 토지이용별 단위면적당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자연산림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식재산림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EC1904-7670-A1D5-6114-D16DA0AAF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359" y="1750390"/>
            <a:ext cx="5404027" cy="380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F7CF85-8891-197C-FAD7-80B63855CE5C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8E16E5-701D-FC98-9939-F6379895B548}"/>
              </a:ext>
            </a:extLst>
          </p:cNvPr>
          <p:cNvSpPr txBox="1"/>
          <p:nvPr/>
        </p:nvSpPr>
        <p:spPr>
          <a:xfrm>
            <a:off x="6666561" y="531214"/>
            <a:ext cx="438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https://ourworldindata.org/land-use</a:t>
            </a: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DAEDF49E-AAC6-1CA2-6A93-4C887C42DBB2}"/>
              </a:ext>
            </a:extLst>
          </p:cNvPr>
          <p:cNvSpPr/>
          <p:nvPr/>
        </p:nvSpPr>
        <p:spPr>
          <a:xfrm>
            <a:off x="4854840" y="1353888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200448"/>
              <a:gd name="adj4" fmla="val -1099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표제목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경기도 수목 </a:t>
            </a:r>
            <a:r>
              <a:rPr lang="ko-KR" altLang="en-US" sz="700" b="1" dirty="0" err="1">
                <a:solidFill>
                  <a:schemeClr val="tx1"/>
                </a:solidFill>
              </a:rPr>
              <a:t>탄소저장량</a:t>
            </a:r>
            <a:r>
              <a:rPr lang="ko-KR" altLang="en-US" sz="700" b="1" dirty="0">
                <a:solidFill>
                  <a:schemeClr val="tx1"/>
                </a:solidFill>
              </a:rPr>
              <a:t> 통계 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E5FFA-5F0C-DEF4-7D1D-880949667417}"/>
              </a:ext>
            </a:extLst>
          </p:cNvPr>
          <p:cNvSpPr txBox="1"/>
          <p:nvPr/>
        </p:nvSpPr>
        <p:spPr>
          <a:xfrm>
            <a:off x="518065" y="1353888"/>
            <a:ext cx="131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/>
              <a:t>경기도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218A2-63C1-2FA8-35D1-013B98075DC2}"/>
              </a:ext>
            </a:extLst>
          </p:cNvPr>
          <p:cNvSpPr txBox="1"/>
          <p:nvPr/>
        </p:nvSpPr>
        <p:spPr>
          <a:xfrm>
            <a:off x="7803636" y="223991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2. </a:t>
            </a:r>
            <a:r>
              <a:rPr lang="ko-KR" altLang="en-US" sz="800" b="1" dirty="0"/>
              <a:t>지표 대비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단위 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인당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 </a:t>
            </a:r>
            <a:r>
              <a:rPr lang="en-US" altLang="ko-KR" sz="800" b="1" dirty="0"/>
              <a:t>GRDP</a:t>
            </a:r>
            <a:r>
              <a:rPr lang="ko-KR" altLang="en-US" sz="800" b="1" dirty="0"/>
              <a:t> 대비 수목 </a:t>
            </a:r>
            <a:r>
              <a:rPr lang="ko-KR" altLang="en-US" sz="800" b="1" dirty="0" err="1"/>
              <a:t>탄소저장량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=&gt; </a:t>
            </a:r>
            <a:r>
              <a:rPr lang="ko-KR" altLang="en-US" sz="800" b="1" dirty="0"/>
              <a:t>두개의 막대그래프로 표현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C42A38-E039-CE7B-024C-F291314F3EEB}"/>
              </a:ext>
            </a:extLst>
          </p:cNvPr>
          <p:cNvSpPr txBox="1"/>
          <p:nvPr/>
        </p:nvSpPr>
        <p:spPr>
          <a:xfrm>
            <a:off x="83911" y="1870586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/>
              <a:t>기초지자체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1800" b="1" dirty="0" err="1"/>
              <a:t>읍면동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B5A95-9EE5-F1D7-8E91-27E99EFB5FB1}"/>
              </a:ext>
            </a:extLst>
          </p:cNvPr>
          <p:cNvSpPr txBox="1"/>
          <p:nvPr/>
        </p:nvSpPr>
        <p:spPr>
          <a:xfrm>
            <a:off x="460250" y="2085102"/>
            <a:ext cx="1631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https://a816-dohbesp.nyc.gov/IndicatorPublic/data-features/hvi/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3B8F6A4-9E3B-9FC9-5D3F-E072EE4DD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4" y="3792880"/>
            <a:ext cx="991803" cy="935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651D839-4DD7-ECEE-290A-2D73FC17B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5" y="4964878"/>
            <a:ext cx="991803" cy="935663"/>
          </a:xfrm>
          <a:prstGeom prst="rect">
            <a:avLst/>
          </a:prstGeom>
        </p:spPr>
      </p:pic>
      <p:sp>
        <p:nvSpPr>
          <p:cNvPr id="17" name="화살표: 왼쪽으로 구부러짐 16">
            <a:extLst>
              <a:ext uri="{FF2B5EF4-FFF2-40B4-BE49-F238E27FC236}">
                <a16:creationId xmlns:a16="http://schemas.microsoft.com/office/drawing/2014/main" id="{8DD80A42-F9BB-B9B3-5015-1134C85776C6}"/>
              </a:ext>
            </a:extLst>
          </p:cNvPr>
          <p:cNvSpPr/>
          <p:nvPr/>
        </p:nvSpPr>
        <p:spPr>
          <a:xfrm>
            <a:off x="1572813" y="3328776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화살표: 왼쪽으로 구부러짐 17">
            <a:extLst>
              <a:ext uri="{FF2B5EF4-FFF2-40B4-BE49-F238E27FC236}">
                <a16:creationId xmlns:a16="http://schemas.microsoft.com/office/drawing/2014/main" id="{350F9BE9-C1E4-A24C-C236-3AA27BBFEA53}"/>
              </a:ext>
            </a:extLst>
          </p:cNvPr>
          <p:cNvSpPr/>
          <p:nvPr/>
        </p:nvSpPr>
        <p:spPr>
          <a:xfrm>
            <a:off x="1560440" y="4649555"/>
            <a:ext cx="188588" cy="46410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3238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2CBC1-5D19-A7F5-F929-50227203A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4E2CA-912E-AE6F-DFB0-687F5955DDF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F4207-DEA8-3DDD-BDC6-B9E624687ABE}"/>
              </a:ext>
            </a:extLst>
          </p:cNvPr>
          <p:cNvSpPr txBox="1"/>
          <p:nvPr/>
        </p:nvSpPr>
        <p:spPr>
          <a:xfrm>
            <a:off x="4083050" y="1195452"/>
            <a:ext cx="6463030" cy="41934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b="1" dirty="0"/>
              <a:t>수목 탄소저장지도</a:t>
            </a:r>
            <a:r>
              <a:rPr lang="en-US" altLang="ko-KR" sz="1400" b="1" dirty="0"/>
              <a:t> </a:t>
            </a:r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드릴다운</a:t>
            </a:r>
            <a:r>
              <a:rPr lang="en-US" altLang="ko-KR" sz="1100" dirty="0"/>
              <a:t>: </a:t>
            </a:r>
            <a:r>
              <a:rPr lang="ko-KR" altLang="en-US" sz="1100" dirty="0"/>
              <a:t>더 자세한 정보를 얻기 위해 특정 데이터 포인트를 클릭하거나 확대할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미적용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1A5317-7DB4-5BF6-0379-DB06189A6917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</p:spTree>
    <p:extLst>
      <p:ext uri="{BB962C8B-B14F-4D97-AF65-F5344CB8AC3E}">
        <p14:creationId xmlns:p14="http://schemas.microsoft.com/office/powerpoint/2010/main" val="3486657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0538-A521-D53F-BD10-5D6212845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2B309D-0EAD-86DD-1423-018880574BF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9531A7-E657-8DA3-1FA4-30639DB38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2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0528C-91AF-C9DF-D2C3-F2F067F8F478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 </a:t>
            </a:r>
            <a:r>
              <a:rPr lang="ko-KR" altLang="en-US" sz="1100" b="1" dirty="0" err="1"/>
              <a:t>읍면동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데이터 선택 하면 테이블 생성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72AA6-D2C4-53A9-DBED-A5BD2CA1502B}"/>
              </a:ext>
            </a:extLst>
          </p:cNvPr>
          <p:cNvSpPr txBox="1"/>
          <p:nvPr/>
        </p:nvSpPr>
        <p:spPr>
          <a:xfrm>
            <a:off x="4564663" y="1672441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마지막 데이터는 </a:t>
            </a:r>
            <a:r>
              <a:rPr lang="ko-KR" altLang="en-US" sz="1100" b="1" dirty="0" err="1"/>
              <a:t>비오톱</a:t>
            </a:r>
            <a:r>
              <a:rPr lang="ko-KR" altLang="en-US" sz="1100" b="1" dirty="0"/>
              <a:t> 대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중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소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세 유형임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672350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C088F-B5C0-BF84-6618-72756BF41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B85710-3CB5-A8EA-C046-036132F5CFF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A1FEA-D56B-B722-FB71-440E2887A86D}"/>
              </a:ext>
            </a:extLst>
          </p:cNvPr>
          <p:cNvSpPr txBox="1"/>
          <p:nvPr/>
        </p:nvSpPr>
        <p:spPr>
          <a:xfrm>
            <a:off x="3255853" y="159807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수목 탄소저장지도</a:t>
            </a:r>
            <a:endParaRPr lang="en-US" altLang="ko-KR" sz="11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BC416B-3A76-1DE6-2B83-C62649B2C577}"/>
              </a:ext>
            </a:extLst>
          </p:cNvPr>
          <p:cNvSpPr txBox="1"/>
          <p:nvPr/>
        </p:nvSpPr>
        <p:spPr>
          <a:xfrm>
            <a:off x="3255853" y="2662512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산림 층위구조 지도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도함수</a:t>
            </a:r>
            <a:r>
              <a:rPr lang="en-US" altLang="ko-KR" sz="11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B9D47D-7515-44B9-FA6A-7FBEA0FDB15F}"/>
              </a:ext>
            </a:extLst>
          </p:cNvPr>
          <p:cNvSpPr txBox="1"/>
          <p:nvPr/>
        </p:nvSpPr>
        <p:spPr>
          <a:xfrm>
            <a:off x="3255853" y="306118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산림 층위구조 지도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절대높이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868300-5770-94FF-957D-05C3F6964EDC}"/>
              </a:ext>
            </a:extLst>
          </p:cNvPr>
          <p:cNvSpPr txBox="1"/>
          <p:nvPr/>
        </p:nvSpPr>
        <p:spPr>
          <a:xfrm>
            <a:off x="2994595" y="228890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산림 층위구조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3D357-735F-6A43-9B0B-8BB9323F965C}"/>
              </a:ext>
            </a:extLst>
          </p:cNvPr>
          <p:cNvSpPr txBox="1"/>
          <p:nvPr/>
        </p:nvSpPr>
        <p:spPr>
          <a:xfrm>
            <a:off x="3255853" y="4164423"/>
            <a:ext cx="2422744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평균높이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개체수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피도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C9BA5D-AB8B-D579-F7EC-BE1B3E13457D}"/>
              </a:ext>
            </a:extLst>
          </p:cNvPr>
          <p:cNvSpPr txBox="1"/>
          <p:nvPr/>
        </p:nvSpPr>
        <p:spPr>
          <a:xfrm>
            <a:off x="2994595" y="3765747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산림 수목정보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E239A0-DFA2-4F81-EE8D-FB33074E56AD}"/>
              </a:ext>
            </a:extLst>
          </p:cNvPr>
          <p:cNvSpPr txBox="1"/>
          <p:nvPr/>
        </p:nvSpPr>
        <p:spPr>
          <a:xfrm>
            <a:off x="2994595" y="1284523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수목탄소저장</a:t>
            </a:r>
            <a:endParaRPr lang="en-US" altLang="ko-KR" sz="11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636F5514-4D3C-1BEB-C056-FB93007E1111}"/>
              </a:ext>
            </a:extLst>
          </p:cNvPr>
          <p:cNvSpPr/>
          <p:nvPr/>
        </p:nvSpPr>
        <p:spPr>
          <a:xfrm>
            <a:off x="2669128" y="208726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3B8AB9B-7C9C-70A3-4A19-C0A932733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24" y="1166648"/>
            <a:ext cx="2228667" cy="50863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4A638F-88AE-5C84-B768-C944EB769DFE}"/>
              </a:ext>
            </a:extLst>
          </p:cNvPr>
          <p:cNvSpPr txBox="1"/>
          <p:nvPr/>
        </p:nvSpPr>
        <p:spPr>
          <a:xfrm>
            <a:off x="3525368" y="4985802"/>
            <a:ext cx="2422744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대교목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아교목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관목</a:t>
            </a:r>
            <a:endParaRPr lang="en-US" altLang="ko-KR" sz="1100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9A610F-19EC-8CA8-E072-51D8BF73A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764" y="1016807"/>
            <a:ext cx="2635385" cy="1301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942F699-00DE-EB6C-8C4F-72E95FFB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456" y="3625890"/>
            <a:ext cx="2143056" cy="1754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57D7B31-1ACC-17A2-5A80-A79FF3087AB9}"/>
              </a:ext>
            </a:extLst>
          </p:cNvPr>
          <p:cNvSpPr txBox="1"/>
          <p:nvPr/>
        </p:nvSpPr>
        <p:spPr>
          <a:xfrm>
            <a:off x="6891456" y="5473702"/>
            <a:ext cx="5191760" cy="89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범례의 구간 변경기능 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1~10 </a:t>
            </a:r>
            <a:r>
              <a:rPr lang="ko-KR" altLang="en-US" sz="900" b="1" dirty="0"/>
              <a:t>까지 구간을 추가하고 </a:t>
            </a:r>
            <a:r>
              <a:rPr lang="ko-KR" altLang="en-US" sz="900" b="1" dirty="0" err="1"/>
              <a:t>설정할수</a:t>
            </a:r>
            <a:r>
              <a:rPr lang="ko-KR" altLang="en-US" sz="900" b="1" dirty="0"/>
              <a:t> 있도록 개발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</a:t>
            </a:r>
            <a:r>
              <a:rPr lang="ko-KR" altLang="en-US" sz="900" b="1" dirty="0"/>
              <a:t>구간은 </a:t>
            </a:r>
            <a:r>
              <a:rPr lang="en-US" altLang="ko-KR" sz="900" b="1" dirty="0"/>
              <a:t>0</a:t>
            </a:r>
            <a:r>
              <a:rPr lang="ko-KR" altLang="en-US" sz="900" b="1" dirty="0"/>
              <a:t>을 디폴트로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마지막 추가 구간은 최대값을 디폴트로</a:t>
            </a:r>
            <a:endParaRPr lang="en-US" altLang="ko-KR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60D83-0B87-86FC-07C8-9B3E5EBB9AF8}"/>
              </a:ext>
            </a:extLst>
          </p:cNvPr>
          <p:cNvSpPr txBox="1"/>
          <p:nvPr/>
        </p:nvSpPr>
        <p:spPr>
          <a:xfrm>
            <a:off x="6891456" y="2636845"/>
            <a:ext cx="519176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디폴트 범례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범례를 단색으로 사용하면 잘 변별력이 부족하므로 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가지 색 이상으로 할 것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981301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3DBE-133C-F803-81DD-5C6F398EAF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9636D2-6109-2554-5F87-BDB929E00DB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AC0C22-E549-FFA1-CB7E-D9D73BA62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44" y="1307701"/>
            <a:ext cx="1637102" cy="52499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22948-A493-5F34-CFEA-0410B49043B6}"/>
              </a:ext>
            </a:extLst>
          </p:cNvPr>
          <p:cNvSpPr txBox="1"/>
          <p:nvPr/>
        </p:nvSpPr>
        <p:spPr>
          <a:xfrm>
            <a:off x="6513084" y="300382"/>
            <a:ext cx="36229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탄소흡수지도와 동일한 컨셉으로 변경</a:t>
            </a:r>
            <a:endParaRPr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BFA5C-7A67-0EEE-DA34-17B83AD8326E}"/>
              </a:ext>
            </a:extLst>
          </p:cNvPr>
          <p:cNvSpPr txBox="1"/>
          <p:nvPr/>
        </p:nvSpPr>
        <p:spPr>
          <a:xfrm>
            <a:off x="3077941" y="13077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수목 탄소저장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</a:t>
            </a:r>
            <a:r>
              <a:rPr lang="en-US" altLang="ko-KR" sz="1050" b="1" dirty="0" err="1"/>
              <a:t>tC</a:t>
            </a:r>
            <a:r>
              <a:rPr lang="en-US" altLang="ko-KR" sz="1050" b="1" dirty="0"/>
              <a:t>/yr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C0BEEE6-33B5-4902-80AD-BD4D744B0351}"/>
              </a:ext>
            </a:extLst>
          </p:cNvPr>
          <p:cNvCxnSpPr/>
          <p:nvPr/>
        </p:nvCxnSpPr>
        <p:spPr>
          <a:xfrm>
            <a:off x="3215607" y="18226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168492C-FF57-1043-0DAD-33C39C2DDCA9}"/>
              </a:ext>
            </a:extLst>
          </p:cNvPr>
          <p:cNvSpPr txBox="1"/>
          <p:nvPr/>
        </p:nvSpPr>
        <p:spPr>
          <a:xfrm>
            <a:off x="3097247" y="2507730"/>
            <a:ext cx="1097785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수목 탄소저장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82B34-1175-E936-B2D8-59528978B5A2}"/>
              </a:ext>
            </a:extLst>
          </p:cNvPr>
          <p:cNvSpPr txBox="1"/>
          <p:nvPr/>
        </p:nvSpPr>
        <p:spPr>
          <a:xfrm>
            <a:off x="4114263" y="2485583"/>
            <a:ext cx="1533903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단위면적당 수목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399E6D8-8D0C-CFAD-0640-20EFB2194C91}"/>
              </a:ext>
            </a:extLst>
          </p:cNvPr>
          <p:cNvCxnSpPr/>
          <p:nvPr/>
        </p:nvCxnSpPr>
        <p:spPr>
          <a:xfrm>
            <a:off x="3251166" y="24429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4DFDF5-3608-DB5C-CCE0-34EB606FD354}"/>
              </a:ext>
            </a:extLst>
          </p:cNvPr>
          <p:cNvSpPr txBox="1"/>
          <p:nvPr/>
        </p:nvSpPr>
        <p:spPr>
          <a:xfrm>
            <a:off x="3312887" y="18976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단위면적당 수목 </a:t>
            </a:r>
            <a:r>
              <a:rPr lang="ko-KR" altLang="en-US" sz="800" b="1" dirty="0" err="1"/>
              <a:t>탄소저장량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</a:t>
            </a:r>
            <a:r>
              <a:rPr lang="en-US" altLang="ko-KR" sz="1000" b="1" dirty="0" err="1"/>
              <a:t>tC</a:t>
            </a:r>
            <a:r>
              <a:rPr lang="en-US" altLang="ko-KR" sz="1000" b="1" dirty="0"/>
              <a:t>/100</a:t>
            </a:r>
            <a:r>
              <a:rPr lang="ko-KR" altLang="en-US" sz="1000" b="1" dirty="0"/>
              <a:t>㎡</a:t>
            </a:r>
            <a:r>
              <a:rPr lang="en-US" altLang="ko-KR" sz="1000" b="1" dirty="0"/>
              <a:t>(ha)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268682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탄소공간지도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659437"/>
            <a:ext cx="3806612" cy="717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탄소 흡수원과 배출원을 상세히 분석하여 지역별 정보를 직관적으로 </a:t>
            </a:r>
            <a:r>
              <a:rPr lang="ko-KR" altLang="en-US" sz="700" dirty="0" err="1">
                <a:solidFill>
                  <a:schemeClr val="bg1"/>
                </a:solidFill>
              </a:rPr>
              <a:t>시각화합니다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사용자는 지도에서 특정 지역의 탄소 균형을 확인하고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시간에 따른 변화 추이를 파악할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이 데이터는 정책 결정자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연구자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일반 시민 모두에게 유용한 정보를 제공하며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지속 가능한 미래를 위한 효과적인 탄소 관리 전략 수립에 기여할 것입니다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651396"/>
            <a:ext cx="34900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탄소 흡수원과 배출원을 분석한 지도로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지역별 탄소 균형과 변화를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1E7219-8FC5-5DC3-AE72-AD805EF2B463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2B87BB-EBC3-EB37-321D-C041E3A1D755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탄소 흡수지도 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 err="1">
                  <a:solidFill>
                    <a:schemeClr val="bg1"/>
                  </a:solidFill>
                </a:rPr>
                <a:t>기작중심의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BESS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모델로 분석된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10m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해상도의 지도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수목 탄소 저장지도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LIDAR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기반의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개별수목을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분석한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10m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해상도 지도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3EEE31-F620-6D6F-9E0D-9CA8EBDA0A57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6E8F9-7092-1FF1-6EFD-C42BE25349E8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토양 탄소 저장지도 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D094F2-66AB-9AE3-D0B1-643A2421DF0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4,000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이상의 토양샘플 분석을 통한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10m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해상도 지도</a:t>
              </a:r>
              <a:r>
                <a:rPr lang="en-US" altLang="ko-KR" sz="800" b="1" strike="sngStrike" dirty="0">
                  <a:solidFill>
                    <a:schemeClr val="bg1"/>
                  </a:solidFill>
                </a:rPr>
                <a:t> </a:t>
              </a:r>
              <a:endParaRPr lang="ko-KR" altLang="en-US" sz="800" b="1" strike="sngStrike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2781C7-3FF6-34B5-BCA3-4163451F49D0}"/>
              </a:ext>
            </a:extLst>
          </p:cNvPr>
          <p:cNvGrpSpPr/>
          <p:nvPr/>
        </p:nvGrpSpPr>
        <p:grpSpPr>
          <a:xfrm>
            <a:off x="8691453" y="3341127"/>
            <a:ext cx="3012379" cy="467025"/>
            <a:chOff x="8634549" y="1437155"/>
            <a:chExt cx="3012379" cy="4670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ED94DA-25F4-E9FC-1779-103A9624FD12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탄소배출 지도</a:t>
              </a:r>
              <a:endParaRPr lang="ko-KR" altLang="en-US" sz="105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FA7048-8260-2C8B-CC02-EDA7E14021C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건축물 에너지사용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수송에너지 기반의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100m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해상도 지도 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3930912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온실가스 인벤토리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국가 온실가스 인벤토리 기반의 탄소 관련 통계자료 시각화</a:t>
              </a: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탄소 흡수지도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탄소공간지도 디폴트 화면은 탄소흡수지도로 시작함</a:t>
            </a:r>
            <a:r>
              <a:rPr lang="en-US" altLang="ko-KR" sz="1600" b="1" dirty="0"/>
              <a:t>#2. </a:t>
            </a:r>
            <a:r>
              <a:rPr lang="ko-KR" altLang="en-US" sz="1600" b="1" dirty="0"/>
              <a:t>상단화면에서 지도 선택 시 지도내용만 바뀜</a:t>
            </a:r>
            <a:endParaRPr lang="en-US" altLang="ko-KR" sz="1600" b="1" dirty="0"/>
          </a:p>
          <a:p>
            <a:endParaRPr lang="ko-KR" altLang="en-US" sz="16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6BE5AE-B566-78F6-85A2-F26CAE91A5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92" y="3596487"/>
            <a:ext cx="3329360" cy="469873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DA6B9-0CF2-D07B-EF95-8B850F16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1FF9EF-06E3-1858-4332-3A456CA91FA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CFA660-8D6C-1BE6-A805-AFE6C91A564E}"/>
              </a:ext>
            </a:extLst>
          </p:cNvPr>
          <p:cNvSpPr txBox="1"/>
          <p:nvPr/>
        </p:nvSpPr>
        <p:spPr>
          <a:xfrm>
            <a:off x="313182" y="4393661"/>
            <a:ext cx="3258057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우리동네 비교하기 </a:t>
            </a:r>
            <a:r>
              <a:rPr lang="en-US" altLang="ko-KR" sz="900" b="1" dirty="0"/>
              <a:t>-&gt; </a:t>
            </a:r>
            <a:r>
              <a:rPr lang="ko-KR" altLang="en-US" sz="900" b="1" dirty="0"/>
              <a:t>다른 동네와 비교하기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동내설정과 그래프가 한번에 보여야 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스크롤 금지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보고서 출력이 최상단에 제목 좌측에 있어야 함</a:t>
            </a:r>
            <a:endParaRPr lang="en-US" altLang="ko-KR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49103D-CE7E-3045-D42D-BD33A3C71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74A3F0-3EE9-A451-CE40-28BF9EDF9150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02918E3-B82F-00FE-58AE-C44A5DD926EC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1CF6D4-730F-38E0-FB9F-C7FD7036CD28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AD21E72-7577-D254-9581-D41EFB9F4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674022"/>
              </p:ext>
            </p:extLst>
          </p:nvPr>
        </p:nvGraphicFramePr>
        <p:xfrm>
          <a:off x="6487160" y="2405380"/>
          <a:ext cx="4820920" cy="128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207203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동네면적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㎢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수목 탄소저장 총량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100</a:t>
                      </a:r>
                      <a:r>
                        <a:rPr lang="ko-KR" altLang="en-US" sz="1050" dirty="0"/>
                        <a:t>㎡ 당 수목 </a:t>
                      </a:r>
                      <a:r>
                        <a:rPr lang="ko-KR" altLang="en-US" sz="1050" dirty="0" err="1"/>
                        <a:t>탄소저장량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/ha/yr)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88ED411D-8ADA-8517-18DA-4AF20805E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126DE46-7A0D-D104-48FD-6F09C3B5A953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172B6A9-C7BF-AD30-9A94-721C5B293A9F}"/>
              </a:ext>
            </a:extLst>
          </p:cNvPr>
          <p:cNvSpPr/>
          <p:nvPr/>
        </p:nvSpPr>
        <p:spPr>
          <a:xfrm>
            <a:off x="452120" y="1473200"/>
            <a:ext cx="162560" cy="228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C614A886-A20D-9E85-C06F-9944431E12F5}"/>
              </a:ext>
            </a:extLst>
          </p:cNvPr>
          <p:cNvSpPr/>
          <p:nvPr/>
        </p:nvSpPr>
        <p:spPr>
          <a:xfrm>
            <a:off x="4236446" y="4862208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BCEEF7-682B-AB00-F1E1-92ED56CDF82E}"/>
              </a:ext>
            </a:extLst>
          </p:cNvPr>
          <p:cNvSpPr txBox="1"/>
          <p:nvPr/>
        </p:nvSpPr>
        <p:spPr>
          <a:xfrm>
            <a:off x="6541262" y="4862208"/>
            <a:ext cx="3258057" cy="1104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 err="1"/>
              <a:t>수목탄소저장총량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 err="1"/>
              <a:t>수목탄소저장량</a:t>
            </a:r>
            <a:r>
              <a:rPr lang="ko-KR" altLang="en-US" sz="900" b="1" dirty="0"/>
              <a:t> 단위면적당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4040841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59B78-6EC1-C2D2-59C6-85CB37569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9544D4-29EF-9D30-4C22-57CFAE4BE91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B760DD-457A-151A-82B8-1ACBC61D32AC}"/>
              </a:ext>
            </a:extLst>
          </p:cNvPr>
          <p:cNvSpPr txBox="1"/>
          <p:nvPr/>
        </p:nvSpPr>
        <p:spPr>
          <a:xfrm>
            <a:off x="3383879" y="1792363"/>
            <a:ext cx="4942241" cy="151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시단위로 보일때는 </a:t>
            </a:r>
            <a:r>
              <a:rPr lang="ko-KR" altLang="en-US" sz="900" b="1" dirty="0" err="1"/>
              <a:t>다른시와</a:t>
            </a:r>
            <a:r>
              <a:rPr lang="ko-KR" altLang="en-US" sz="900" b="1" dirty="0"/>
              <a:t>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 err="1"/>
              <a:t>읍면동</a:t>
            </a:r>
            <a:r>
              <a:rPr lang="ko-KR" altLang="en-US" sz="900" b="1" dirty="0"/>
              <a:t> 보일때는 </a:t>
            </a:r>
            <a:r>
              <a:rPr lang="ko-KR" altLang="en-US" sz="900" b="1" dirty="0" err="1"/>
              <a:t>다른읍면동</a:t>
            </a:r>
            <a:r>
              <a:rPr lang="ko-KR" altLang="en-US" sz="900" b="1" dirty="0"/>
              <a:t> 과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비교의 주체가 되는 지역은 강조 </a:t>
            </a:r>
            <a:r>
              <a:rPr lang="en-US" altLang="ko-KR" sz="900" b="1" dirty="0"/>
              <a:t>=&gt; </a:t>
            </a:r>
            <a:r>
              <a:rPr lang="ko-KR" altLang="en-US" sz="900" b="1" dirty="0"/>
              <a:t>다른 지역과 간격을 넓힘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지역이름 크게 </a:t>
            </a:r>
            <a:r>
              <a:rPr lang="ko-KR" altLang="en-US" sz="900" b="1" dirty="0" err="1"/>
              <a:t>볼드체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수목 </a:t>
            </a:r>
            <a:r>
              <a:rPr lang="ko-KR" altLang="en-US" sz="900" b="1" dirty="0" err="1"/>
              <a:t>탄소저장량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단위면적당 수목 </a:t>
            </a:r>
            <a:r>
              <a:rPr lang="ko-KR" altLang="en-US" sz="900" b="1" dirty="0" err="1"/>
              <a:t>탄소저장량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tC</a:t>
            </a:r>
            <a:r>
              <a:rPr lang="en-US" altLang="ko-KR" sz="900" b="1" dirty="0"/>
              <a:t>/100</a:t>
            </a:r>
            <a:r>
              <a:rPr lang="ko-KR" altLang="en-US" sz="900" b="1" dirty="0"/>
              <a:t>㎡</a:t>
            </a:r>
            <a:r>
              <a:rPr lang="en-US" altLang="ko-KR" sz="900" b="1" dirty="0"/>
              <a:t>(ha)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0BA8C-A469-B7C1-79EC-E2D591FD444C}"/>
              </a:ext>
            </a:extLst>
          </p:cNvPr>
          <p:cNvSpPr txBox="1"/>
          <p:nvPr/>
        </p:nvSpPr>
        <p:spPr>
          <a:xfrm>
            <a:off x="3434679" y="4141138"/>
            <a:ext cx="4942241" cy="1104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산림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자연산림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식재산림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조성녹지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조성녹지</a:t>
            </a:r>
            <a:r>
              <a:rPr lang="en-US" altLang="ko-KR" sz="900" b="1" dirty="0"/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수목 </a:t>
            </a:r>
            <a:r>
              <a:rPr lang="ko-KR" altLang="en-US" sz="900" b="1" dirty="0" err="1"/>
              <a:t>탄소저장량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804D39-96FA-22FE-21BD-8E5C38303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47" y="1457586"/>
            <a:ext cx="2603354" cy="4645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D705EF-842D-E92A-BC1E-FF6586641874}"/>
              </a:ext>
            </a:extLst>
          </p:cNvPr>
          <p:cNvSpPr txBox="1"/>
          <p:nvPr/>
        </p:nvSpPr>
        <p:spPr>
          <a:xfrm>
            <a:off x="441247" y="1382352"/>
            <a:ext cx="1792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수목 </a:t>
            </a:r>
            <a:r>
              <a:rPr lang="ko-KR" altLang="en-US" sz="1000" b="1" dirty="0" err="1"/>
              <a:t>탄소저장량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9AF90-77B0-5F53-D775-CD482911269C}"/>
              </a:ext>
            </a:extLst>
          </p:cNvPr>
          <p:cNvSpPr txBox="1"/>
          <p:nvPr/>
        </p:nvSpPr>
        <p:spPr>
          <a:xfrm>
            <a:off x="550211" y="3822401"/>
            <a:ext cx="283366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토지이용별 수목 </a:t>
            </a:r>
            <a:r>
              <a:rPr lang="ko-KR" altLang="en-US" sz="1000" b="1" dirty="0" err="1"/>
              <a:t>탄소저장량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37527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9755E-4B10-66D7-B2F7-E326CB619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397010-A438-1374-F205-0C3B9A8BCF9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수목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0788B5-5F5C-8202-E523-E41CEA2F6485}"/>
              </a:ext>
            </a:extLst>
          </p:cNvPr>
          <p:cNvSpPr txBox="1"/>
          <p:nvPr/>
        </p:nvSpPr>
        <p:spPr>
          <a:xfrm>
            <a:off x="4678504" y="307347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서브페이지 제공하지 않음</a:t>
            </a:r>
            <a:endParaRPr lang="en-US" altLang="ko-KR" sz="11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8F8EBDA-A916-5206-BA48-1C6A5C4D30C1}"/>
              </a:ext>
            </a:extLst>
          </p:cNvPr>
          <p:cNvSpPr/>
          <p:nvPr/>
        </p:nvSpPr>
        <p:spPr>
          <a:xfrm>
            <a:off x="3418880" y="3073470"/>
            <a:ext cx="707197" cy="355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A0ED43-CECF-78FB-368C-6CC2A966F46E}"/>
              </a:ext>
            </a:extLst>
          </p:cNvPr>
          <p:cNvSpPr txBox="1"/>
          <p:nvPr/>
        </p:nvSpPr>
        <p:spPr>
          <a:xfrm>
            <a:off x="719857" y="201837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산림 층위구조 지도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도함수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1141E7-CD9C-D765-6164-367E36919DBD}"/>
              </a:ext>
            </a:extLst>
          </p:cNvPr>
          <p:cNvSpPr txBox="1"/>
          <p:nvPr/>
        </p:nvSpPr>
        <p:spPr>
          <a:xfrm>
            <a:off x="719857" y="241705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산림 층위구조 지도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절대높이</a:t>
            </a:r>
            <a:r>
              <a:rPr lang="en-US" altLang="ko-KR" sz="11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56196B-67C9-A3C9-EA9A-168564E6326A}"/>
              </a:ext>
            </a:extLst>
          </p:cNvPr>
          <p:cNvSpPr txBox="1"/>
          <p:nvPr/>
        </p:nvSpPr>
        <p:spPr>
          <a:xfrm>
            <a:off x="458599" y="164477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산림 층위구조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AF2529-8B62-A3AE-A08E-E4B63EC2D8CE}"/>
              </a:ext>
            </a:extLst>
          </p:cNvPr>
          <p:cNvSpPr txBox="1"/>
          <p:nvPr/>
        </p:nvSpPr>
        <p:spPr>
          <a:xfrm>
            <a:off x="719857" y="3520289"/>
            <a:ext cx="2422744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평균높이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개체수</a:t>
            </a:r>
            <a:endParaRPr lang="en-US" altLang="ko-KR" sz="11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수목 피도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FB79EA-F53B-70AC-4287-0F26826F0A4F}"/>
              </a:ext>
            </a:extLst>
          </p:cNvPr>
          <p:cNvSpPr txBox="1"/>
          <p:nvPr/>
        </p:nvSpPr>
        <p:spPr>
          <a:xfrm>
            <a:off x="458599" y="312161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산림 수목정보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E0291F7-E8E4-4BC5-437F-4B740DA2F309}"/>
              </a:ext>
            </a:extLst>
          </p:cNvPr>
          <p:cNvSpPr txBox="1"/>
          <p:nvPr/>
        </p:nvSpPr>
        <p:spPr>
          <a:xfrm>
            <a:off x="989372" y="4341668"/>
            <a:ext cx="2422744" cy="107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대교목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아교목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관목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595223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8C888-68DF-7A62-DF72-C9E30FAD4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C9905F-6A0F-CBB3-A22A-9FB268EBBA44}"/>
              </a:ext>
            </a:extLst>
          </p:cNvPr>
          <p:cNvSpPr txBox="1"/>
          <p:nvPr/>
        </p:nvSpPr>
        <p:spPr>
          <a:xfrm>
            <a:off x="1394172" y="2441642"/>
            <a:ext cx="403668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탄소저장지도 </a:t>
            </a:r>
            <a:r>
              <a:rPr lang="en-US" altLang="ko-KR" sz="4000" dirty="0"/>
              <a:t>(</a:t>
            </a:r>
            <a:r>
              <a:rPr lang="ko-KR" altLang="en-US" sz="4000" dirty="0"/>
              <a:t>토양</a:t>
            </a:r>
            <a:r>
              <a:rPr lang="en-US" altLang="ko-KR" sz="4000" dirty="0"/>
              <a:t>)</a:t>
            </a:r>
            <a:endParaRPr lang="ko-KR" alt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B0DBA3-E955-B431-CFDC-ED844A21F862}"/>
              </a:ext>
            </a:extLst>
          </p:cNvPr>
          <p:cNvSpPr txBox="1"/>
          <p:nvPr/>
        </p:nvSpPr>
        <p:spPr>
          <a:xfrm>
            <a:off x="4736411" y="4477813"/>
            <a:ext cx="6099229" cy="1738938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흡수지도와 컨셉 동일</a:t>
            </a:r>
            <a:endParaRPr lang="en-US" altLang="ko-KR" sz="4000" dirty="0"/>
          </a:p>
          <a:p>
            <a:pPr algn="r">
              <a:lnSpc>
                <a:spcPct val="150000"/>
              </a:lnSpc>
            </a:pP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144098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4762A-B157-6B27-FA99-3968A6723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301B29B-E631-BF0B-3DCA-9FFA80634DA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7C92FF-9AE0-0933-BF66-5D30710C6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01" y="1476704"/>
            <a:ext cx="1124008" cy="5524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C951B1D-8E02-ECD8-68E7-1E264E3DB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878" y="1476704"/>
            <a:ext cx="1407037" cy="574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BA2553-675C-722B-9F62-9B4AD04A3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47" y="1454477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FDB53E-777C-3B3D-6255-BCBBA3EAF918}"/>
              </a:ext>
            </a:extLst>
          </p:cNvPr>
          <p:cNvCxnSpPr/>
          <p:nvPr/>
        </p:nvCxnSpPr>
        <p:spPr>
          <a:xfrm>
            <a:off x="173840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39D786D-D704-2958-E656-25E430A09AC1}"/>
              </a:ext>
            </a:extLst>
          </p:cNvPr>
          <p:cNvGrpSpPr/>
          <p:nvPr/>
        </p:nvGrpSpPr>
        <p:grpSpPr>
          <a:xfrm>
            <a:off x="1772136" y="2560622"/>
            <a:ext cx="1544268" cy="637332"/>
            <a:chOff x="8634546" y="1437155"/>
            <a:chExt cx="3451519" cy="59828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4F120FD-9ED4-948D-0F18-1B26DCC248E1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4C9543E-A967-21A7-BEA5-ED233C7C61A1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토양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C2463CF-E720-5B6C-CECF-9E545FC85011}"/>
              </a:ext>
            </a:extLst>
          </p:cNvPr>
          <p:cNvCxnSpPr/>
          <p:nvPr/>
        </p:nvCxnSpPr>
        <p:spPr>
          <a:xfrm>
            <a:off x="5230683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468AB43-8939-5284-C9CB-3797D39F02A7}"/>
              </a:ext>
            </a:extLst>
          </p:cNvPr>
          <p:cNvGrpSpPr/>
          <p:nvPr/>
        </p:nvGrpSpPr>
        <p:grpSpPr>
          <a:xfrm>
            <a:off x="5779522" y="2491178"/>
            <a:ext cx="1686053" cy="618277"/>
            <a:chOff x="8634546" y="1437155"/>
            <a:chExt cx="3451519" cy="58039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20BF2F-542E-0E02-D140-B7B12B624CA1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/y</a:t>
              </a:r>
              <a:endParaRPr lang="ko-KR" altLang="en-US" sz="1050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6B6358-2E9E-1D00-E79F-C5914A2AD76E}"/>
                </a:ext>
              </a:extLst>
            </p:cNvPr>
            <p:cNvSpPr txBox="1"/>
            <p:nvPr/>
          </p:nvSpPr>
          <p:spPr>
            <a:xfrm>
              <a:off x="8634546" y="1670849"/>
              <a:ext cx="3326713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산림 토양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산림면적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BF92DA1-B01B-3BFA-7C01-D1559F575A23}"/>
              </a:ext>
            </a:extLst>
          </p:cNvPr>
          <p:cNvGrpSpPr/>
          <p:nvPr/>
        </p:nvGrpSpPr>
        <p:grpSpPr>
          <a:xfrm>
            <a:off x="7634788" y="2507827"/>
            <a:ext cx="2112405" cy="637332"/>
            <a:chOff x="8634546" y="1437155"/>
            <a:chExt cx="3451519" cy="5982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BB7932B-AB04-92E0-282E-43F317187157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EA9087-4C6D-5AD6-0036-D44727E2179D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조성녹지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토양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조성녹지 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434B4AC3-67F3-FF0C-9368-3AF22EE86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844" y="1465590"/>
            <a:ext cx="1407037" cy="57470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1516A9-EB3E-F91F-3258-162D0CF02E63}"/>
              </a:ext>
            </a:extLst>
          </p:cNvPr>
          <p:cNvGrpSpPr/>
          <p:nvPr/>
        </p:nvGrpSpPr>
        <p:grpSpPr>
          <a:xfrm>
            <a:off x="3619826" y="2516852"/>
            <a:ext cx="1544268" cy="637332"/>
            <a:chOff x="8634546" y="1437155"/>
            <a:chExt cx="3451519" cy="59828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ED2082-74C3-A677-BD25-156C63F089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9380CD-3158-7916-ED06-5C797D968878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토양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탄소저장량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단위면적당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B24274F-A738-E98D-80A8-6CA04043CF4C}"/>
              </a:ext>
            </a:extLst>
          </p:cNvPr>
          <p:cNvCxnSpPr/>
          <p:nvPr/>
        </p:nvCxnSpPr>
        <p:spPr>
          <a:xfrm>
            <a:off x="7438823" y="261373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D46A7DD-6436-B31B-6C49-8F26A33C7E88}"/>
              </a:ext>
            </a:extLst>
          </p:cNvPr>
          <p:cNvCxnSpPr/>
          <p:nvPr/>
        </p:nvCxnSpPr>
        <p:spPr>
          <a:xfrm>
            <a:off x="33328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93E903B-A41F-8D3F-61A5-D4B574912E4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952B2EA-19A3-F14E-0001-3249B0684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336" y="1418773"/>
            <a:ext cx="1407037" cy="574705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ABFEFF-7D9E-430E-D7C7-569644602B87}"/>
              </a:ext>
            </a:extLst>
          </p:cNvPr>
          <p:cNvGrpSpPr/>
          <p:nvPr/>
        </p:nvGrpSpPr>
        <p:grpSpPr>
          <a:xfrm>
            <a:off x="9608177" y="2472123"/>
            <a:ext cx="2112405" cy="637332"/>
            <a:chOff x="8634546" y="1437155"/>
            <a:chExt cx="3451519" cy="59828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DE0894-F208-A484-2069-E9783C004F1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CA022A-1C74-AA29-EDB4-F941A54C1DE5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경작지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토양 탄소저장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경작지 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EB617013-EB3F-176A-DCF7-32E1679FD340}"/>
              </a:ext>
            </a:extLst>
          </p:cNvPr>
          <p:cNvCxnSpPr/>
          <p:nvPr/>
        </p:nvCxnSpPr>
        <p:spPr>
          <a:xfrm>
            <a:off x="9412212" y="25780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45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3581-18A0-7C28-5CB0-68D68E5CC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DEDBD36-9211-404C-053B-E810C9AAD6CC}"/>
              </a:ext>
            </a:extLst>
          </p:cNvPr>
          <p:cNvSpPr/>
          <p:nvPr/>
        </p:nvSpPr>
        <p:spPr>
          <a:xfrm>
            <a:off x="1155204" y="1412412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CEC6CDA9-1D2F-47E7-F92E-F45F730416F5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trike="sngStrike" dirty="0" err="1"/>
              <a:t>탄소흡수량</a:t>
            </a:r>
            <a:r>
              <a:rPr lang="ko-KR" altLang="en-US" sz="1200" strike="sngStrike" dirty="0"/>
              <a:t> 산정 자세한 개념도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en-US" altLang="ko-KR" sz="1200" strike="sngStrike" dirty="0"/>
              <a:t>(</a:t>
            </a:r>
            <a:r>
              <a:rPr lang="ko-KR" altLang="en-US" sz="1200" strike="sngStrike" dirty="0" err="1"/>
              <a:t>류영렬</a:t>
            </a:r>
            <a:r>
              <a:rPr lang="ko-KR" altLang="en-US" sz="1200" strike="sngStrike" dirty="0"/>
              <a:t> </a:t>
            </a:r>
            <a:r>
              <a:rPr lang="ko-KR" altLang="en-US" sz="1200" strike="sngStrike" dirty="0" err="1"/>
              <a:t>교수님팀에서</a:t>
            </a:r>
            <a:r>
              <a:rPr lang="ko-KR" altLang="en-US" sz="1200" strike="sngStrike" dirty="0"/>
              <a:t> 작성</a:t>
            </a:r>
            <a:r>
              <a:rPr lang="en-US" altLang="ko-KR" sz="1200" strike="sngStrike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위성영상</a:t>
            </a:r>
            <a:r>
              <a:rPr lang="en-US" altLang="ko-KR" sz="1200" strike="sngStrike" dirty="0"/>
              <a:t>, BESS</a:t>
            </a:r>
            <a:r>
              <a:rPr lang="ko-KR" altLang="en-US" sz="1200" strike="sngStrike" dirty="0"/>
              <a:t>모형</a:t>
            </a:r>
            <a:r>
              <a:rPr lang="en-US" altLang="ko-KR" sz="1200" strike="sngStrike" dirty="0"/>
              <a:t>, </a:t>
            </a:r>
            <a:r>
              <a:rPr lang="ko-KR" altLang="en-US" sz="1200" strike="sngStrike" dirty="0" err="1"/>
              <a:t>플럭스타워</a:t>
            </a:r>
            <a:r>
              <a:rPr lang="en-US" altLang="ko-KR" sz="1200" strike="sngStrike" dirty="0"/>
              <a:t> </a:t>
            </a:r>
            <a:r>
              <a:rPr lang="ko-KR" altLang="en-US" sz="1200" strike="sngStrike" dirty="0"/>
              <a:t>검증 등 </a:t>
            </a:r>
            <a:r>
              <a:rPr lang="ko-KR" altLang="en-US" sz="1200" strike="sngStrike" dirty="0" err="1"/>
              <a:t>흡수량</a:t>
            </a:r>
            <a:r>
              <a:rPr lang="ko-KR" altLang="en-US" sz="1200" strike="sngStrike" dirty="0"/>
              <a:t> 산정의 주요 흐름과 이미지 등을 세부적으로 작성</a:t>
            </a:r>
            <a:r>
              <a:rPr lang="en-US" altLang="ko-KR" sz="1200" strike="sngStrike" dirty="0"/>
              <a:t>. </a:t>
            </a:r>
            <a:r>
              <a:rPr lang="ko-KR" altLang="en-US" sz="1200" strike="sngStrike" dirty="0"/>
              <a:t>장점이 부곽 되도록 작성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작성된 안은 </a:t>
            </a:r>
            <a:r>
              <a:rPr lang="ko-KR" altLang="en-US" sz="1200" strike="sngStrike" dirty="0" err="1"/>
              <a:t>올포에서</a:t>
            </a:r>
            <a:r>
              <a:rPr lang="ko-KR" altLang="en-US" sz="1200" strike="sngStrike" dirty="0"/>
              <a:t> 디자인 작업 </a:t>
            </a:r>
            <a:r>
              <a:rPr lang="ko-KR" altLang="en-US" sz="1200" strike="sngStrike" dirty="0" err="1"/>
              <a:t>재실시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약간의 동적효과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F33AB6-D8EA-3AD0-ED96-B18CE4E640EB}"/>
              </a:ext>
            </a:extLst>
          </p:cNvPr>
          <p:cNvSpPr txBox="1"/>
          <p:nvPr/>
        </p:nvSpPr>
        <p:spPr>
          <a:xfrm>
            <a:off x="2005821" y="2850147"/>
            <a:ext cx="3189734" cy="29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고해상도로 구축된 정밀한 공간정보 서비스로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지역 생태계의 탄소흡수 능력을 과학적으로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시각화합니다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이 지도는 위성영상 분석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실측 데이터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그리고 생물물리학적 추정 시스템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(BESS)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모형의 통합 적용을 통해 개발되었습니다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지도에는 경기도 내 산림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농경지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습지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 녹지 등 다양한 생태계의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탄소흡수량이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색상으로 구분되어 표시됩니다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BESS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모형을 활용한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기작중심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접근법은 수목의 광합성과 생태계 호흡을 정밀하게 모델링하여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계절적 변화와 환경 조건에 따른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탄소흡수량의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변화까지 반영합니다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위성영상에서 추출한 식생지수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엽면적지수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토지피복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정보와 기상 데이터를 기반으로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산정했으며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데이터로 검증 과정을 거쳤습니다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이 지도는 기후변화 대응 정책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도시계획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산림 관리 등의 의사결정에 활용될 수 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시민들에게는 지역 탄소흡수 현황을 이해할 수 있는 교육적 도구가 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기후플랫폼을 통해 사용자는 경기도 전역의 탄소흡수 정보를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interactive</a:t>
            </a:r>
            <a:r>
              <a:rPr lang="ko-KR" altLang="en-US" sz="700" strike="sngStrike" dirty="0">
                <a:solidFill>
                  <a:schemeClr val="bg1"/>
                </a:solidFill>
              </a:rPr>
              <a:t>하게 탐색하고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시간에 따른 변화 추이도 확인할 수 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  <a:endParaRPr lang="ko-KR" altLang="en-US" sz="700" strike="sngStrik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52579D-60A3-9FED-BDA4-238B1D6E8741}"/>
              </a:ext>
            </a:extLst>
          </p:cNvPr>
          <p:cNvSpPr txBox="1"/>
          <p:nvPr/>
        </p:nvSpPr>
        <p:spPr>
          <a:xfrm>
            <a:off x="2062971" y="1628294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위성영상과 </a:t>
            </a:r>
            <a:r>
              <a:rPr lang="en-US" altLang="ko-KR" sz="120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모형으로 구축한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 err="1">
                <a:solidFill>
                  <a:schemeClr val="bg1"/>
                </a:solidFill>
              </a:rPr>
              <a:t>고정밀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 탄소흡수원 지도기반의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기후변화 대응 솔루션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6C41A-40F8-9C34-D082-84C0AFC1464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</a:t>
            </a:r>
          </a:p>
        </p:txBody>
      </p:sp>
    </p:spTree>
    <p:extLst>
      <p:ext uri="{BB962C8B-B14F-4D97-AF65-F5344CB8AC3E}">
        <p14:creationId xmlns:p14="http://schemas.microsoft.com/office/powerpoint/2010/main" val="10824126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E660C-46D4-8E6B-31AF-0EEC7B205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330C9A-9CF1-3BE1-4CAF-D6FE138AAD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ABF350E-A126-3D54-5E9B-8058EE7E0BA6}"/>
              </a:ext>
            </a:extLst>
          </p:cNvPr>
          <p:cNvSpPr/>
          <p:nvPr/>
        </p:nvSpPr>
        <p:spPr>
          <a:xfrm>
            <a:off x="4285787" y="103638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144938A-4B8E-FD10-63A5-FFA188DE5FCA}"/>
              </a:ext>
            </a:extLst>
          </p:cNvPr>
          <p:cNvCxnSpPr>
            <a:cxnSpLocks/>
          </p:cNvCxnSpPr>
          <p:nvPr/>
        </p:nvCxnSpPr>
        <p:spPr>
          <a:xfrm>
            <a:off x="81094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7CDC591-C8C9-A3A2-8807-EA494EB70B45}"/>
              </a:ext>
            </a:extLst>
          </p:cNvPr>
          <p:cNvSpPr txBox="1"/>
          <p:nvPr/>
        </p:nvSpPr>
        <p:spPr>
          <a:xfrm>
            <a:off x="4777651" y="24953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토양 탄소저장지도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1C9B38-577A-864C-FC62-1121AC48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56" y="362932"/>
            <a:ext cx="2789907" cy="184255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C5BAF98-89E1-B5E7-B701-48525D6BDDF7}"/>
              </a:ext>
            </a:extLst>
          </p:cNvPr>
          <p:cNvCxnSpPr>
            <a:cxnSpLocks/>
          </p:cNvCxnSpPr>
          <p:nvPr/>
        </p:nvCxnSpPr>
        <p:spPr>
          <a:xfrm>
            <a:off x="8109420" y="2477108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18E2D2-CADB-8392-E710-132C89FD79BA}"/>
              </a:ext>
            </a:extLst>
          </p:cNvPr>
          <p:cNvSpPr txBox="1"/>
          <p:nvPr/>
        </p:nvSpPr>
        <p:spPr>
          <a:xfrm>
            <a:off x="4800446" y="244034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토양 미생물 탄소저장지도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77C99C1-2106-B70E-0A88-224BD1D4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2487785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DD2B4CC-B316-7A7A-885E-F9D422C64309}"/>
              </a:ext>
            </a:extLst>
          </p:cNvPr>
          <p:cNvCxnSpPr>
            <a:cxnSpLocks/>
          </p:cNvCxnSpPr>
          <p:nvPr/>
        </p:nvCxnSpPr>
        <p:spPr>
          <a:xfrm>
            <a:off x="8128179" y="4643889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1F5C513-94FB-A942-74ED-311A2A3C72E7}"/>
              </a:ext>
            </a:extLst>
          </p:cNvPr>
          <p:cNvSpPr txBox="1"/>
          <p:nvPr/>
        </p:nvSpPr>
        <p:spPr>
          <a:xfrm>
            <a:off x="4796410" y="4597353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토양탄소분획지도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DB87EE-C0AB-EF88-6D5B-88EEE18B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4710751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B4EE6D7C-8346-DF24-D2B4-ED218228E4CE}"/>
              </a:ext>
            </a:extLst>
          </p:cNvPr>
          <p:cNvSpPr/>
          <p:nvPr/>
        </p:nvSpPr>
        <p:spPr>
          <a:xfrm>
            <a:off x="7312739" y="47822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5035DD8D-29CF-3368-4C31-D5ECA8E42FA8}"/>
              </a:ext>
            </a:extLst>
          </p:cNvPr>
          <p:cNvSpPr/>
          <p:nvPr/>
        </p:nvSpPr>
        <p:spPr>
          <a:xfrm>
            <a:off x="7312739" y="2609130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F029AC50-6F3A-6C32-00A9-7ABA2248298B}"/>
              </a:ext>
            </a:extLst>
          </p:cNvPr>
          <p:cNvSpPr/>
          <p:nvPr/>
        </p:nvSpPr>
        <p:spPr>
          <a:xfrm>
            <a:off x="6636656" y="4813452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2984362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3019C-E59B-E42E-8E35-C6BD69827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BB1D55-7685-7818-F7EE-CDD38435207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95E261F-923B-90A4-407C-A7966B3D84E6}"/>
              </a:ext>
            </a:extLst>
          </p:cNvPr>
          <p:cNvSpPr/>
          <p:nvPr/>
        </p:nvSpPr>
        <p:spPr>
          <a:xfrm>
            <a:off x="4285787" y="103638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B48D3AE-CBE8-F74B-BC7E-82A27581FDD8}"/>
              </a:ext>
            </a:extLst>
          </p:cNvPr>
          <p:cNvCxnSpPr>
            <a:cxnSpLocks/>
          </p:cNvCxnSpPr>
          <p:nvPr/>
        </p:nvCxnSpPr>
        <p:spPr>
          <a:xfrm>
            <a:off x="81094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EB409BA-6778-C032-859F-7599E856B7B0}"/>
              </a:ext>
            </a:extLst>
          </p:cNvPr>
          <p:cNvSpPr txBox="1"/>
          <p:nvPr/>
        </p:nvSpPr>
        <p:spPr>
          <a:xfrm>
            <a:off x="4777651" y="24953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토양 탄소취약성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31977-D284-0CD2-6CE6-FE03408BC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56" y="362932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AE5A01F-F22E-1C52-CAAD-26CB2805763D}"/>
              </a:ext>
            </a:extLst>
          </p:cNvPr>
          <p:cNvSpPr/>
          <p:nvPr/>
        </p:nvSpPr>
        <p:spPr>
          <a:xfrm>
            <a:off x="7312739" y="47822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1614327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0D8F7-CD3E-E508-A8AF-5FBE63048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77722F6-5231-101B-6F59-A2DAC0239EC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799F8C-B5CC-99FE-6C71-875B27939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1" y="2686598"/>
            <a:ext cx="4952114" cy="246567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0315B6C-EB76-B2D6-236E-7BCFCBAEA587}"/>
              </a:ext>
            </a:extLst>
          </p:cNvPr>
          <p:cNvGraphicFramePr>
            <a:graphicFrameLocks noGrp="1"/>
          </p:cNvGraphicFramePr>
          <p:nvPr/>
        </p:nvGraphicFramePr>
        <p:xfrm>
          <a:off x="3263700" y="2026923"/>
          <a:ext cx="532455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426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탄소흡수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수목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토양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</a:t>
                      </a:r>
                      <a:r>
                        <a:rPr lang="ko-KR" altLang="en-US" sz="600" dirty="0"/>
                        <a:t>시군단위 </a:t>
                      </a:r>
                      <a:r>
                        <a:rPr lang="ko-KR" altLang="en-US" sz="600" dirty="0" err="1"/>
                        <a:t>지역내총생산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100EC5BB-D747-608B-727D-FAE7D40B7E28}"/>
              </a:ext>
            </a:extLst>
          </p:cNvPr>
          <p:cNvSpPr/>
          <p:nvPr/>
        </p:nvSpPr>
        <p:spPr>
          <a:xfrm>
            <a:off x="7053003" y="1106144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360844"/>
              <a:gd name="adj4" fmla="val -7931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디폴트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60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CEC15-99FF-A2C2-8FDC-54A9044A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1A05778E-759F-DEDB-C6DD-59E7E246EE6A}"/>
              </a:ext>
            </a:extLst>
          </p:cNvPr>
          <p:cNvSpPr/>
          <p:nvPr/>
        </p:nvSpPr>
        <p:spPr>
          <a:xfrm>
            <a:off x="4877046" y="1063565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읍면동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264AABC-FA47-9B03-95CF-EFF373909B94}"/>
              </a:ext>
            </a:extLst>
          </p:cNvPr>
          <p:cNvSpPr/>
          <p:nvPr/>
        </p:nvSpPr>
        <p:spPr>
          <a:xfrm>
            <a:off x="2540500" y="1085568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64BAE99-9D1C-F26D-FC89-E6841DD7F953}"/>
              </a:ext>
            </a:extLst>
          </p:cNvPr>
          <p:cNvSpPr/>
          <p:nvPr/>
        </p:nvSpPr>
        <p:spPr>
          <a:xfrm>
            <a:off x="3708773" y="1073270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90373-9FF5-0B2C-03CC-BF0D65DCE48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EAE68-889F-6FA4-ECB6-B1A7E1DDA597}"/>
              </a:ext>
            </a:extLst>
          </p:cNvPr>
          <p:cNvSpPr txBox="1"/>
          <p:nvPr/>
        </p:nvSpPr>
        <p:spPr>
          <a:xfrm>
            <a:off x="7803636" y="1862150"/>
            <a:ext cx="40241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1. </a:t>
            </a:r>
            <a:r>
              <a:rPr lang="ko-KR" altLang="en-US" sz="800" b="1" dirty="0"/>
              <a:t>경기도 토양 탄소저장 총량</a:t>
            </a:r>
            <a:endParaRPr lang="en-US" altLang="ko-KR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0E76F-1122-67E2-CB31-2EA3A5B88B73}"/>
              </a:ext>
            </a:extLst>
          </p:cNvPr>
          <p:cNvSpPr txBox="1"/>
          <p:nvPr/>
        </p:nvSpPr>
        <p:spPr>
          <a:xfrm>
            <a:off x="7803636" y="3388223"/>
            <a:ext cx="4252726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3. </a:t>
            </a:r>
            <a:r>
              <a:rPr lang="ko-KR" altLang="en-US" sz="800" b="1" dirty="0"/>
              <a:t>경기도 토지이용별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109038-606E-F17D-0025-2094ED4D1A80}"/>
              </a:ext>
            </a:extLst>
          </p:cNvPr>
          <p:cNvSpPr txBox="1"/>
          <p:nvPr/>
        </p:nvSpPr>
        <p:spPr>
          <a:xfrm>
            <a:off x="7835639" y="4965580"/>
            <a:ext cx="4220723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4. </a:t>
            </a:r>
            <a:r>
              <a:rPr lang="ko-KR" altLang="en-US" sz="800" b="1" dirty="0"/>
              <a:t>경기도 토지이용별 단위면적당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ALL _ </a:t>
            </a:r>
            <a:r>
              <a:rPr lang="ko-KR" altLang="en-US" sz="800" b="1" dirty="0"/>
              <a:t>모든 토지이용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산림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자연산림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식재산림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조성녹지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조성녹지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정주지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</a:t>
            </a:r>
            <a:r>
              <a:rPr lang="ko-KR" altLang="en-US" sz="800" b="1" dirty="0"/>
              <a:t> 대분류</a:t>
            </a:r>
            <a:r>
              <a:rPr lang="en-US" altLang="ko-KR" sz="800" b="1" dirty="0"/>
              <a:t>: </a:t>
            </a:r>
            <a:r>
              <a:rPr lang="ko-KR" altLang="en-US" sz="800" b="1" dirty="0" err="1"/>
              <a:t>시가화건조지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하천 및 호소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산지습지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호소</a:t>
            </a:r>
            <a:r>
              <a:rPr lang="en-US" altLang="ko-KR" sz="800" b="1" dirty="0"/>
              <a:t>, </a:t>
            </a:r>
            <a:r>
              <a:rPr lang="ko-KR" altLang="en-US" sz="800" b="1" dirty="0" err="1"/>
              <a:t>하천습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연안습지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농경지 </a:t>
            </a:r>
            <a:r>
              <a:rPr lang="en-US" altLang="ko-KR" sz="800" b="1" dirty="0"/>
              <a:t>_ (</a:t>
            </a:r>
            <a:r>
              <a:rPr lang="ko-KR" altLang="en-US" sz="800" b="1" dirty="0" err="1"/>
              <a:t>비오톱대분류</a:t>
            </a:r>
            <a:r>
              <a:rPr lang="en-US" altLang="ko-KR" sz="800" b="1" dirty="0"/>
              <a:t>: </a:t>
            </a:r>
            <a:r>
              <a:rPr lang="ko-KR" altLang="en-US" sz="800" b="1" dirty="0"/>
              <a:t>농업지역</a:t>
            </a:r>
            <a:r>
              <a:rPr lang="en-US" altLang="ko-KR" sz="800" b="1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35742-70A1-BDBF-FA75-1349E07A8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359" y="1750390"/>
            <a:ext cx="5404027" cy="3801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3F7C5A-21A3-7588-C07B-26D930990A26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85285-A4DB-CA25-1363-E9F3F0704EE4}"/>
              </a:ext>
            </a:extLst>
          </p:cNvPr>
          <p:cNvSpPr txBox="1"/>
          <p:nvPr/>
        </p:nvSpPr>
        <p:spPr>
          <a:xfrm>
            <a:off x="6666561" y="531214"/>
            <a:ext cx="438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https://ourworldindata.org/land-use</a:t>
            </a: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56885AA2-82CF-21C3-06C5-D8D72C22B56E}"/>
              </a:ext>
            </a:extLst>
          </p:cNvPr>
          <p:cNvSpPr/>
          <p:nvPr/>
        </p:nvSpPr>
        <p:spPr>
          <a:xfrm>
            <a:off x="4854840" y="1353888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200448"/>
              <a:gd name="adj4" fmla="val -1099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표제목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경기도 수목 </a:t>
            </a:r>
            <a:r>
              <a:rPr lang="ko-KR" altLang="en-US" sz="700" b="1" dirty="0" err="1">
                <a:solidFill>
                  <a:schemeClr val="tx1"/>
                </a:solidFill>
              </a:rPr>
              <a:t>탄소저장량</a:t>
            </a:r>
            <a:r>
              <a:rPr lang="ko-KR" altLang="en-US" sz="700" b="1" dirty="0">
                <a:solidFill>
                  <a:schemeClr val="tx1"/>
                </a:solidFill>
              </a:rPr>
              <a:t> 통계 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ACFCC6-08FB-5F07-6185-C733028B4858}"/>
              </a:ext>
            </a:extLst>
          </p:cNvPr>
          <p:cNvSpPr txBox="1"/>
          <p:nvPr/>
        </p:nvSpPr>
        <p:spPr>
          <a:xfrm>
            <a:off x="518065" y="1353888"/>
            <a:ext cx="131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/>
              <a:t>경기도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AA8311-9794-88F6-2B00-74C69DFAADD6}"/>
              </a:ext>
            </a:extLst>
          </p:cNvPr>
          <p:cNvSpPr txBox="1"/>
          <p:nvPr/>
        </p:nvSpPr>
        <p:spPr>
          <a:xfrm>
            <a:off x="7803636" y="223991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2. </a:t>
            </a:r>
            <a:r>
              <a:rPr lang="ko-KR" altLang="en-US" sz="800" b="1" dirty="0"/>
              <a:t>지표 대비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단위 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인당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 </a:t>
            </a:r>
            <a:r>
              <a:rPr lang="en-US" altLang="ko-KR" sz="800" b="1" dirty="0"/>
              <a:t>GRDP</a:t>
            </a:r>
            <a:r>
              <a:rPr lang="ko-KR" altLang="en-US" sz="800" b="1" dirty="0"/>
              <a:t> 대비 토양 </a:t>
            </a:r>
            <a:r>
              <a:rPr lang="ko-KR" altLang="en-US" sz="800" b="1" dirty="0" err="1"/>
              <a:t>탄소저장량</a:t>
            </a:r>
            <a:r>
              <a:rPr lang="ko-KR" altLang="en-US" sz="800" b="1" dirty="0"/>
              <a:t> </a:t>
            </a:r>
            <a:r>
              <a:rPr lang="en-US" altLang="ko-KR" sz="800" b="1" dirty="0"/>
              <a:t>=&gt; </a:t>
            </a:r>
            <a:r>
              <a:rPr lang="ko-KR" altLang="en-US" sz="800" b="1" dirty="0"/>
              <a:t>두개의 막대그래프로 표현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C01ABD-FA2F-CC5C-3F73-085FCB9A3F99}"/>
              </a:ext>
            </a:extLst>
          </p:cNvPr>
          <p:cNvSpPr txBox="1"/>
          <p:nvPr/>
        </p:nvSpPr>
        <p:spPr>
          <a:xfrm>
            <a:off x="-209115" y="1699414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/>
              <a:t>기초지자체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1800" b="1" dirty="0" err="1"/>
              <a:t>읍면동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2479174-C9A4-03AB-B307-91448165E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9" y="2010096"/>
            <a:ext cx="1172289" cy="1707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41B7D1-DB4A-5629-49A9-D5EB98CFC386}"/>
              </a:ext>
            </a:extLst>
          </p:cNvPr>
          <p:cNvSpPr txBox="1"/>
          <p:nvPr/>
        </p:nvSpPr>
        <p:spPr>
          <a:xfrm>
            <a:off x="460250" y="2085102"/>
            <a:ext cx="1631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https://a816-dohbesp.nyc.gov/IndicatorPublic/data-features/hvi/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11AC8B6-E656-180E-8327-27A028339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4" y="3792880"/>
            <a:ext cx="991803" cy="93566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C02E3A5-5652-DD08-0D2B-0BF4113D7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055" y="4964878"/>
            <a:ext cx="991803" cy="9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89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72468" y="2569658"/>
            <a:ext cx="259077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/>
              <a:t>탄소흡수지도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EA3B2-809C-7B3A-10C2-065468857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A6ED9-CB46-CCC5-C5CC-780E4954084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FF216-FA21-0218-9D24-4550B3F97DF1}"/>
              </a:ext>
            </a:extLst>
          </p:cNvPr>
          <p:cNvSpPr txBox="1"/>
          <p:nvPr/>
        </p:nvSpPr>
        <p:spPr>
          <a:xfrm>
            <a:off x="4083050" y="1195452"/>
            <a:ext cx="6463030" cy="41934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b="1" dirty="0"/>
              <a:t>토양</a:t>
            </a:r>
            <a:r>
              <a:rPr lang="ko-KR" altLang="en-US" sz="1400" dirty="0"/>
              <a:t> </a:t>
            </a:r>
            <a:r>
              <a:rPr lang="ko-KR" altLang="en-US" sz="1400" b="1" dirty="0"/>
              <a:t>탄소저장지도</a:t>
            </a:r>
            <a:r>
              <a:rPr lang="en-US" altLang="ko-KR" sz="1400" b="1" dirty="0"/>
              <a:t> </a:t>
            </a:r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드릴다운</a:t>
            </a:r>
            <a:r>
              <a:rPr lang="en-US" altLang="ko-KR" sz="1100" dirty="0"/>
              <a:t>: </a:t>
            </a:r>
            <a:r>
              <a:rPr lang="ko-KR" altLang="en-US" sz="1100" dirty="0"/>
              <a:t>더 자세한 정보를 얻기 위해 특정 데이터 포인트를 클릭하거나 확대할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미적용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F9247D-C2F3-2F67-C23E-5CF521B4CD7A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</p:spTree>
    <p:extLst>
      <p:ext uri="{BB962C8B-B14F-4D97-AF65-F5344CB8AC3E}">
        <p14:creationId xmlns:p14="http://schemas.microsoft.com/office/powerpoint/2010/main" val="20956596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6165D-52CE-07B4-8B33-10F7F359C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C69EF0-E9B3-5FC8-3481-D5EF899FBA4A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2703403-9545-51B4-5C71-CD4D682C5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2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084C1D-DFFA-41A8-07BA-DAEAADB6375C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 </a:t>
            </a:r>
            <a:r>
              <a:rPr lang="ko-KR" altLang="en-US" sz="1100" b="1" dirty="0" err="1"/>
              <a:t>읍면동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데이터 선택 하면 테이블 생성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914BC2-D3A1-1BFE-D67F-BB677AC2E92B}"/>
              </a:ext>
            </a:extLst>
          </p:cNvPr>
          <p:cNvSpPr txBox="1"/>
          <p:nvPr/>
        </p:nvSpPr>
        <p:spPr>
          <a:xfrm>
            <a:off x="4564663" y="1672441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마지막 데이터는 </a:t>
            </a:r>
            <a:r>
              <a:rPr lang="ko-KR" altLang="en-US" sz="1100" b="1" dirty="0" err="1"/>
              <a:t>비오톱</a:t>
            </a:r>
            <a:r>
              <a:rPr lang="ko-KR" altLang="en-US" sz="1100" b="1" dirty="0"/>
              <a:t> 대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중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소</a:t>
            </a:r>
            <a:r>
              <a:rPr lang="en-US" altLang="ko-KR" sz="1100" b="1" dirty="0"/>
              <a:t>-</a:t>
            </a:r>
            <a:r>
              <a:rPr lang="ko-KR" altLang="en-US" sz="1100" b="1" dirty="0"/>
              <a:t>세 유형임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901770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05474-5C93-DB72-08E6-027F7A51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453BB1-8A1A-61D1-F343-07157CD38A4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0238BD-B49D-DC79-83DB-1496EF71A9A5}"/>
              </a:ext>
            </a:extLst>
          </p:cNvPr>
          <p:cNvSpPr txBox="1"/>
          <p:nvPr/>
        </p:nvSpPr>
        <p:spPr>
          <a:xfrm>
            <a:off x="3255853" y="1598070"/>
            <a:ext cx="2422744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토양 탄소저장지도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비오톱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토양 탄소저장지도</a:t>
            </a:r>
            <a:r>
              <a:rPr lang="en-US" altLang="ko-KR" sz="1100" b="1" dirty="0"/>
              <a:t>(10m </a:t>
            </a:r>
            <a:r>
              <a:rPr lang="ko-KR" altLang="en-US" sz="1100" b="1" dirty="0"/>
              <a:t>격자</a:t>
            </a:r>
            <a:r>
              <a:rPr lang="en-US" altLang="ko-KR" sz="1100" b="1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98E80-1285-1FDB-B84C-C13E9E571441}"/>
              </a:ext>
            </a:extLst>
          </p:cNvPr>
          <p:cNvSpPr txBox="1"/>
          <p:nvPr/>
        </p:nvSpPr>
        <p:spPr>
          <a:xfrm>
            <a:off x="3255853" y="2662512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미생물 탄소저장 지도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6CF4A-15E1-1FB1-922C-30EEAC2FC78E}"/>
              </a:ext>
            </a:extLst>
          </p:cNvPr>
          <p:cNvSpPr txBox="1"/>
          <p:nvPr/>
        </p:nvSpPr>
        <p:spPr>
          <a:xfrm>
            <a:off x="3255853" y="306118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 err="1"/>
              <a:t>탄소분획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39BAA-F93D-726F-ECB9-2EA59245E98B}"/>
              </a:ext>
            </a:extLst>
          </p:cNvPr>
          <p:cNvSpPr txBox="1"/>
          <p:nvPr/>
        </p:nvSpPr>
        <p:spPr>
          <a:xfrm>
            <a:off x="2994595" y="228890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토양 미생물 탄소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F117AD-6981-0D0D-2E99-BE2E8A3FA514}"/>
              </a:ext>
            </a:extLst>
          </p:cNvPr>
          <p:cNvSpPr txBox="1"/>
          <p:nvPr/>
        </p:nvSpPr>
        <p:spPr>
          <a:xfrm>
            <a:off x="3255853" y="445542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토양 조사 정보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4C1A73-EB99-9EF7-79C0-C72464FD88A6}"/>
              </a:ext>
            </a:extLst>
          </p:cNvPr>
          <p:cNvSpPr txBox="1"/>
          <p:nvPr/>
        </p:nvSpPr>
        <p:spPr>
          <a:xfrm>
            <a:off x="2994595" y="405674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토양 조사정보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3C2014-1EC7-5CDD-050D-71AE2A6D5754}"/>
              </a:ext>
            </a:extLst>
          </p:cNvPr>
          <p:cNvSpPr txBox="1"/>
          <p:nvPr/>
        </p:nvSpPr>
        <p:spPr>
          <a:xfrm>
            <a:off x="2994595" y="1284523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토양 탄소저장</a:t>
            </a:r>
            <a:endParaRPr lang="en-US" altLang="ko-KR" sz="1100" b="1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2AB0030-15F9-02BD-1846-75EA81B80013}"/>
              </a:ext>
            </a:extLst>
          </p:cNvPr>
          <p:cNvSpPr/>
          <p:nvPr/>
        </p:nvSpPr>
        <p:spPr>
          <a:xfrm>
            <a:off x="2669128" y="208726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F818506-04D6-B798-F1C3-6F82FD1FE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64" y="1016807"/>
            <a:ext cx="2635385" cy="1301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ED90EC-ED9D-5489-9F55-A6DC2CC13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6" y="3625890"/>
            <a:ext cx="2143056" cy="1754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A4DA72-44C9-5F7F-271B-C2EAD3712A80}"/>
              </a:ext>
            </a:extLst>
          </p:cNvPr>
          <p:cNvSpPr txBox="1"/>
          <p:nvPr/>
        </p:nvSpPr>
        <p:spPr>
          <a:xfrm>
            <a:off x="6891456" y="5473702"/>
            <a:ext cx="5191760" cy="89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범례의 구간 변경기능 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1~10 </a:t>
            </a:r>
            <a:r>
              <a:rPr lang="ko-KR" altLang="en-US" sz="900" b="1" dirty="0"/>
              <a:t>까지 구간을 추가하고 </a:t>
            </a:r>
            <a:r>
              <a:rPr lang="ko-KR" altLang="en-US" sz="900" b="1" dirty="0" err="1"/>
              <a:t>설정할수</a:t>
            </a:r>
            <a:r>
              <a:rPr lang="ko-KR" altLang="en-US" sz="900" b="1" dirty="0"/>
              <a:t> 있도록 개발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</a:t>
            </a:r>
            <a:r>
              <a:rPr lang="ko-KR" altLang="en-US" sz="900" b="1" dirty="0"/>
              <a:t>구간은 </a:t>
            </a:r>
            <a:r>
              <a:rPr lang="en-US" altLang="ko-KR" sz="900" b="1" dirty="0"/>
              <a:t>0</a:t>
            </a:r>
            <a:r>
              <a:rPr lang="ko-KR" altLang="en-US" sz="900" b="1" dirty="0"/>
              <a:t>을 디폴트로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마지막 추가 구간은 최대값을 디폴트로</a:t>
            </a:r>
            <a:endParaRPr lang="en-US" altLang="ko-KR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5B5D6A-D571-FEC2-826B-2929603F6C05}"/>
              </a:ext>
            </a:extLst>
          </p:cNvPr>
          <p:cNvSpPr txBox="1"/>
          <p:nvPr/>
        </p:nvSpPr>
        <p:spPr>
          <a:xfrm>
            <a:off x="6891456" y="2636845"/>
            <a:ext cx="519176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디폴트 범례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범례를 단색으로 사용하면 잘 변별력이 부족하므로 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가지 색 이상으로 할 것</a:t>
            </a:r>
            <a:endParaRPr lang="en-US" altLang="ko-KR" sz="9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38FE6C5-6502-72DC-67B5-533107CA0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11" y="1252702"/>
            <a:ext cx="2154383" cy="4746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B894859-C8EE-2F6A-1C74-3A8D1EBCBD1E}"/>
              </a:ext>
            </a:extLst>
          </p:cNvPr>
          <p:cNvSpPr txBox="1"/>
          <p:nvPr/>
        </p:nvSpPr>
        <p:spPr>
          <a:xfrm>
            <a:off x="3255853" y="34630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탄소취약성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425873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82869-1D12-3A28-B9E5-B240B8BA9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CD57260-5EBC-FCD4-37D2-49E809FAF88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0F9D3-CA3D-EE4C-3003-3C42900AAF92}"/>
              </a:ext>
            </a:extLst>
          </p:cNvPr>
          <p:cNvSpPr txBox="1"/>
          <p:nvPr/>
        </p:nvSpPr>
        <p:spPr>
          <a:xfrm>
            <a:off x="6513084" y="300382"/>
            <a:ext cx="3622928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400" b="1" dirty="0"/>
              <a:t># </a:t>
            </a:r>
            <a:r>
              <a:rPr lang="ko-KR" altLang="en-US" sz="1400" b="1" dirty="0"/>
              <a:t>탄소흡수지도와 동일한 컨셉으로 변경</a:t>
            </a:r>
            <a:endParaRPr lang="en-US" altLang="ko-KR" sz="1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9B3F2-7191-A93A-80CA-B9DD94075E78}"/>
              </a:ext>
            </a:extLst>
          </p:cNvPr>
          <p:cNvSpPr txBox="1"/>
          <p:nvPr/>
        </p:nvSpPr>
        <p:spPr>
          <a:xfrm>
            <a:off x="3077941" y="13077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토양 탄소저장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</a:t>
            </a:r>
            <a:r>
              <a:rPr lang="en-US" altLang="ko-KR" sz="1050" b="1" dirty="0" err="1"/>
              <a:t>tC</a:t>
            </a:r>
            <a:r>
              <a:rPr lang="en-US" altLang="ko-KR" sz="1050" b="1" dirty="0"/>
              <a:t>/yr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AC5028E-CBB2-98D2-A530-E12FCD0C3B31}"/>
              </a:ext>
            </a:extLst>
          </p:cNvPr>
          <p:cNvCxnSpPr/>
          <p:nvPr/>
        </p:nvCxnSpPr>
        <p:spPr>
          <a:xfrm>
            <a:off x="3215607" y="18226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030ACC2-3742-9ABC-EB27-131847E5388C}"/>
              </a:ext>
            </a:extLst>
          </p:cNvPr>
          <p:cNvSpPr txBox="1"/>
          <p:nvPr/>
        </p:nvSpPr>
        <p:spPr>
          <a:xfrm>
            <a:off x="3097247" y="2507730"/>
            <a:ext cx="1097785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토양 탄소저장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6D192-42F3-E1BC-BA8C-7296D95F6508}"/>
              </a:ext>
            </a:extLst>
          </p:cNvPr>
          <p:cNvSpPr txBox="1"/>
          <p:nvPr/>
        </p:nvSpPr>
        <p:spPr>
          <a:xfrm>
            <a:off x="4195032" y="2507730"/>
            <a:ext cx="1533903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단위면적당 토양 </a:t>
            </a:r>
            <a:r>
              <a:rPr lang="ko-KR" altLang="en-US" sz="800" b="1" dirty="0" err="1"/>
              <a:t>탄소저장량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D36E121-8B66-DD93-3248-F6C984C6E353}"/>
              </a:ext>
            </a:extLst>
          </p:cNvPr>
          <p:cNvCxnSpPr/>
          <p:nvPr/>
        </p:nvCxnSpPr>
        <p:spPr>
          <a:xfrm>
            <a:off x="3251166" y="24429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27A527-CFDA-7A67-B44B-B1DC9C1EE1D8}"/>
              </a:ext>
            </a:extLst>
          </p:cNvPr>
          <p:cNvSpPr txBox="1"/>
          <p:nvPr/>
        </p:nvSpPr>
        <p:spPr>
          <a:xfrm>
            <a:off x="3312887" y="18976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단위면적당 토양 </a:t>
            </a:r>
            <a:r>
              <a:rPr lang="ko-KR" altLang="en-US" sz="800" b="1" dirty="0" err="1"/>
              <a:t>탄소저장량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</a:t>
            </a:r>
            <a:r>
              <a:rPr lang="en-US" altLang="ko-KR" sz="1000" b="1" dirty="0" err="1"/>
              <a:t>tC</a:t>
            </a:r>
            <a:r>
              <a:rPr lang="en-US" altLang="ko-KR" sz="1000" b="1" dirty="0"/>
              <a:t>/100</a:t>
            </a:r>
            <a:r>
              <a:rPr lang="ko-KR" altLang="en-US" sz="1000" b="1" dirty="0"/>
              <a:t>㎡</a:t>
            </a:r>
            <a:r>
              <a:rPr lang="en-US" altLang="ko-KR" sz="1000" b="1" dirty="0"/>
              <a:t>(ha)</a:t>
            </a:r>
            <a:endParaRPr lang="en-US" altLang="ko-KR" sz="8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4E05F-783D-9700-F97E-02968C97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02" y="1008993"/>
            <a:ext cx="1722558" cy="559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8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94138-2B90-09F3-5885-2BEBBEFCD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370406-9CE1-2840-97D7-3EF7D8A0790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1DB9A4-6691-3D09-0180-D66D2A454C19}"/>
              </a:ext>
            </a:extLst>
          </p:cNvPr>
          <p:cNvSpPr txBox="1"/>
          <p:nvPr/>
        </p:nvSpPr>
        <p:spPr>
          <a:xfrm>
            <a:off x="313182" y="4393661"/>
            <a:ext cx="3258057" cy="688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우리동네 비교하기 </a:t>
            </a:r>
            <a:r>
              <a:rPr lang="en-US" altLang="ko-KR" sz="900" b="1" dirty="0"/>
              <a:t>-&gt; </a:t>
            </a:r>
            <a:r>
              <a:rPr lang="ko-KR" altLang="en-US" sz="900" b="1" dirty="0"/>
              <a:t>다른 동네와 비교하기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동내설정과 그래프가 한번에 보여야 함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스크롤 금지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보고서 출력이 최상단에 제목 좌측에 있어야 함</a:t>
            </a:r>
            <a:endParaRPr lang="en-US" altLang="ko-KR" sz="9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C869E-23C5-58FD-FD90-C0F229A11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A7E5805-5150-F606-BFD6-4AB80A7907C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2E0BFF6-0F2E-81AA-5AF6-EC03DBC9F185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65BE835-3873-BB90-DD8A-66B1B91F26D0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D7A215A7-EA95-A4CC-7CE1-77215C90E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547550"/>
              </p:ext>
            </p:extLst>
          </p:nvPr>
        </p:nvGraphicFramePr>
        <p:xfrm>
          <a:off x="6487160" y="2405380"/>
          <a:ext cx="4820920" cy="128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2072034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동네면적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㎢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토양 탄소저장 총량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100</a:t>
                      </a:r>
                      <a:r>
                        <a:rPr lang="ko-KR" altLang="en-US" sz="1050" dirty="0"/>
                        <a:t>㎡ 당 토양 </a:t>
                      </a:r>
                      <a:r>
                        <a:rPr lang="ko-KR" altLang="en-US" sz="1050" dirty="0" err="1"/>
                        <a:t>탄소저장량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/ha/yr)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비율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:a16="http://schemas.microsoft.com/office/drawing/2014/main" id="{912E6F95-9773-462B-A1EA-285514D7B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5CDE085-F0EC-479C-CAED-8B7C02514329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15846FB2-F5B5-1D6F-5DDD-DD351D097FA0}"/>
              </a:ext>
            </a:extLst>
          </p:cNvPr>
          <p:cNvSpPr/>
          <p:nvPr/>
        </p:nvSpPr>
        <p:spPr>
          <a:xfrm>
            <a:off x="452120" y="1473200"/>
            <a:ext cx="162560" cy="2286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475C907-DC01-EBEE-A97C-FFABCB5BECF7}"/>
              </a:ext>
            </a:extLst>
          </p:cNvPr>
          <p:cNvSpPr/>
          <p:nvPr/>
        </p:nvSpPr>
        <p:spPr>
          <a:xfrm>
            <a:off x="4236446" y="4862208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6F1D56-1362-8013-418B-22297100BAB0}"/>
              </a:ext>
            </a:extLst>
          </p:cNvPr>
          <p:cNvSpPr txBox="1"/>
          <p:nvPr/>
        </p:nvSpPr>
        <p:spPr>
          <a:xfrm>
            <a:off x="6541262" y="4862208"/>
            <a:ext cx="3258057" cy="1104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토양 탄소저장총량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토양 </a:t>
            </a:r>
            <a:r>
              <a:rPr lang="ko-KR" altLang="en-US" sz="900" b="1" dirty="0" err="1"/>
              <a:t>탄소저장량</a:t>
            </a:r>
            <a:r>
              <a:rPr lang="ko-KR" altLang="en-US" sz="900" b="1" dirty="0"/>
              <a:t> 단위면적당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097004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DE4AC-BDA4-FC46-E92A-FBFF591A9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7F27C1D-FD87-AC29-6A3D-340F65A5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1" y="1135117"/>
            <a:ext cx="2932660" cy="5284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E96BCDF-F506-F78B-87D1-0EFC85840BB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14DBA3-E52E-4315-4A9D-2B0CEE46D7B0}"/>
              </a:ext>
            </a:extLst>
          </p:cNvPr>
          <p:cNvSpPr txBox="1"/>
          <p:nvPr/>
        </p:nvSpPr>
        <p:spPr>
          <a:xfrm>
            <a:off x="3383879" y="1792363"/>
            <a:ext cx="4942241" cy="1519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시단위로 보일때는 </a:t>
            </a:r>
            <a:r>
              <a:rPr lang="ko-KR" altLang="en-US" sz="900" b="1" dirty="0" err="1"/>
              <a:t>다른시와</a:t>
            </a:r>
            <a:r>
              <a:rPr lang="ko-KR" altLang="en-US" sz="900" b="1" dirty="0"/>
              <a:t>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 err="1"/>
              <a:t>읍면동</a:t>
            </a:r>
            <a:r>
              <a:rPr lang="ko-KR" altLang="en-US" sz="900" b="1" dirty="0"/>
              <a:t> 보일때는 </a:t>
            </a:r>
            <a:r>
              <a:rPr lang="ko-KR" altLang="en-US" sz="900" b="1" dirty="0" err="1"/>
              <a:t>다른읍면동</a:t>
            </a:r>
            <a:r>
              <a:rPr lang="ko-KR" altLang="en-US" sz="900" b="1" dirty="0"/>
              <a:t> 과 비교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비교의 주체가 되는 지역은 강조 </a:t>
            </a:r>
            <a:r>
              <a:rPr lang="en-US" altLang="ko-KR" sz="900" b="1" dirty="0"/>
              <a:t>=&gt; </a:t>
            </a:r>
            <a:r>
              <a:rPr lang="ko-KR" altLang="en-US" sz="900" b="1" dirty="0"/>
              <a:t>다른 지역과 간격을 넓힘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지역이름 크게 </a:t>
            </a:r>
            <a:r>
              <a:rPr lang="ko-KR" altLang="en-US" sz="900" b="1" dirty="0" err="1"/>
              <a:t>볼드체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 err="1"/>
              <a:t>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단위면적당 </a:t>
            </a:r>
            <a:r>
              <a:rPr lang="ko-KR" altLang="en-US" sz="900" b="1" dirty="0" err="1"/>
              <a:t>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tC</a:t>
            </a:r>
            <a:r>
              <a:rPr lang="en-US" altLang="ko-KR" sz="900" b="1" dirty="0"/>
              <a:t>/100</a:t>
            </a:r>
            <a:r>
              <a:rPr lang="ko-KR" altLang="en-US" sz="900" b="1" dirty="0"/>
              <a:t>㎡</a:t>
            </a:r>
            <a:r>
              <a:rPr lang="en-US" altLang="ko-KR" sz="900" b="1" dirty="0"/>
              <a:t>(ha)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CEE56C-8C07-452A-9AF5-9548FA5AB4BD}"/>
              </a:ext>
            </a:extLst>
          </p:cNvPr>
          <p:cNvSpPr txBox="1"/>
          <p:nvPr/>
        </p:nvSpPr>
        <p:spPr>
          <a:xfrm>
            <a:off x="3434679" y="4141138"/>
            <a:ext cx="4942241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7</a:t>
            </a:r>
            <a:r>
              <a:rPr lang="ko-KR" altLang="en-US" sz="900" b="1" dirty="0"/>
              <a:t>개 </a:t>
            </a:r>
            <a:r>
              <a:rPr lang="en-US" altLang="ko-KR" sz="900" b="1" dirty="0"/>
              <a:t>-&gt; 5</a:t>
            </a:r>
            <a:r>
              <a:rPr lang="ko-KR" altLang="en-US" sz="900" b="1" dirty="0"/>
              <a:t>개</a:t>
            </a:r>
            <a:r>
              <a:rPr lang="en-US" altLang="ko-KR" sz="900" b="1" dirty="0"/>
              <a:t>  </a:t>
            </a:r>
            <a:r>
              <a:rPr lang="ko-KR" altLang="en-US" sz="900" b="1" dirty="0"/>
              <a:t>줄임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비교대상 포함 </a:t>
            </a:r>
            <a:r>
              <a:rPr lang="en-US" altLang="ko-KR" sz="900" b="1" dirty="0"/>
              <a:t>6</a:t>
            </a:r>
            <a:r>
              <a:rPr lang="ko-KR" altLang="en-US" sz="900" b="1" dirty="0"/>
              <a:t>개</a:t>
            </a:r>
            <a:endParaRPr lang="en-US" altLang="ko-KR" sz="900" b="1" dirty="0"/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산림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자연산림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식재산림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조성녹지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조성녹지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정주지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</a:t>
            </a:r>
            <a:r>
              <a:rPr lang="ko-KR" altLang="en-US" sz="900" b="1" dirty="0"/>
              <a:t> 대분류</a:t>
            </a:r>
            <a:r>
              <a:rPr lang="en-US" altLang="ko-KR" sz="900" b="1" dirty="0"/>
              <a:t>: </a:t>
            </a:r>
            <a:r>
              <a:rPr lang="ko-KR" altLang="en-US" sz="900" b="1" dirty="0" err="1"/>
              <a:t>시가화건조지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하천 및 호소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산지습지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호소</a:t>
            </a:r>
            <a:r>
              <a:rPr lang="en-US" altLang="ko-KR" sz="900" b="1" dirty="0"/>
              <a:t>, </a:t>
            </a:r>
            <a:r>
              <a:rPr lang="ko-KR" altLang="en-US" sz="900" b="1" dirty="0" err="1"/>
              <a:t>하천습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연안습지</a:t>
            </a:r>
            <a:r>
              <a:rPr lang="en-US" altLang="ko-KR" sz="90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sz="900" b="1" dirty="0"/>
              <a:t>농경지 </a:t>
            </a:r>
            <a:r>
              <a:rPr lang="en-US" altLang="ko-KR" sz="900" b="1" dirty="0"/>
              <a:t>_ (</a:t>
            </a:r>
            <a:r>
              <a:rPr lang="ko-KR" altLang="en-US" sz="900" b="1" dirty="0" err="1"/>
              <a:t>비오톱대분류</a:t>
            </a:r>
            <a:r>
              <a:rPr lang="en-US" altLang="ko-KR" sz="900" b="1" dirty="0"/>
              <a:t>: </a:t>
            </a:r>
            <a:r>
              <a:rPr lang="ko-KR" altLang="en-US" sz="900" b="1" dirty="0"/>
              <a:t>농업지역</a:t>
            </a:r>
            <a:r>
              <a:rPr lang="en-US" altLang="ko-KR" sz="900" b="1" dirty="0"/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 err="1"/>
              <a:t>탄소흡수량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=&gt; </a:t>
            </a:r>
            <a:r>
              <a:rPr lang="en-US" altLang="ko-KR" sz="900" b="1" dirty="0" err="1"/>
              <a:t>ktC</a:t>
            </a:r>
            <a:r>
              <a:rPr lang="en-US" altLang="ko-KR" sz="900" b="1" dirty="0"/>
              <a:t>/yr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623CBA-0370-81D1-9C09-B869EE7E4A3C}"/>
              </a:ext>
            </a:extLst>
          </p:cNvPr>
          <p:cNvSpPr txBox="1"/>
          <p:nvPr/>
        </p:nvSpPr>
        <p:spPr>
          <a:xfrm>
            <a:off x="441247" y="1382352"/>
            <a:ext cx="1792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토양 </a:t>
            </a:r>
            <a:r>
              <a:rPr lang="ko-KR" altLang="en-US" sz="1000" b="1" dirty="0" err="1"/>
              <a:t>탄소저장량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D00E30-874D-6A0B-A23F-5A934ACD7A41}"/>
              </a:ext>
            </a:extLst>
          </p:cNvPr>
          <p:cNvSpPr txBox="1"/>
          <p:nvPr/>
        </p:nvSpPr>
        <p:spPr>
          <a:xfrm>
            <a:off x="550211" y="3822401"/>
            <a:ext cx="24497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토지이용별 토양 </a:t>
            </a:r>
            <a:r>
              <a:rPr lang="ko-KR" altLang="en-US" sz="1000" b="1" dirty="0" err="1"/>
              <a:t>탄소저장량</a:t>
            </a: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11546B59-4663-ED8F-5E98-AB841AF9C6BA}"/>
              </a:ext>
            </a:extLst>
          </p:cNvPr>
          <p:cNvCxnSpPr/>
          <p:nvPr/>
        </p:nvCxnSpPr>
        <p:spPr>
          <a:xfrm>
            <a:off x="1882853" y="1628573"/>
            <a:ext cx="7162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8327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0DA0A-F717-1BDB-B8E1-5570286F3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8ABCCB-2743-40A3-0822-F48868CE460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탄소저장지도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토양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496F0-6A2E-B0C3-93CA-DFD70607B7C3}"/>
              </a:ext>
            </a:extLst>
          </p:cNvPr>
          <p:cNvSpPr txBox="1"/>
          <p:nvPr/>
        </p:nvSpPr>
        <p:spPr>
          <a:xfrm>
            <a:off x="4678504" y="307347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서브페이지 제공하지 않음</a:t>
            </a:r>
            <a:endParaRPr lang="en-US" altLang="ko-KR" sz="11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F6F7C2B-CEEF-3097-7897-B70B781F1D26}"/>
              </a:ext>
            </a:extLst>
          </p:cNvPr>
          <p:cNvSpPr/>
          <p:nvPr/>
        </p:nvSpPr>
        <p:spPr>
          <a:xfrm>
            <a:off x="3418880" y="3073470"/>
            <a:ext cx="707197" cy="355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A152C-2E88-3317-EC13-F2689883141C}"/>
              </a:ext>
            </a:extLst>
          </p:cNvPr>
          <p:cNvSpPr txBox="1"/>
          <p:nvPr/>
        </p:nvSpPr>
        <p:spPr>
          <a:xfrm>
            <a:off x="900034" y="2428282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미생물 탄소저장 지도</a:t>
            </a:r>
            <a:endParaRPr lang="en-US" altLang="ko-KR" sz="11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7DAA3-0F33-75F8-ED83-403B3D1F08A4}"/>
              </a:ext>
            </a:extLst>
          </p:cNvPr>
          <p:cNvSpPr txBox="1"/>
          <p:nvPr/>
        </p:nvSpPr>
        <p:spPr>
          <a:xfrm>
            <a:off x="900034" y="282695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 err="1"/>
              <a:t>탄소분획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B6043A-ED6C-BA4F-5656-9D5A242F3628}"/>
              </a:ext>
            </a:extLst>
          </p:cNvPr>
          <p:cNvSpPr txBox="1"/>
          <p:nvPr/>
        </p:nvSpPr>
        <p:spPr>
          <a:xfrm>
            <a:off x="638776" y="205467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토양 미생물 탄소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CAAC8-DD35-CC9D-38B0-F621B66DE2BC}"/>
              </a:ext>
            </a:extLst>
          </p:cNvPr>
          <p:cNvSpPr txBox="1"/>
          <p:nvPr/>
        </p:nvSpPr>
        <p:spPr>
          <a:xfrm>
            <a:off x="900034" y="422119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100" b="1" dirty="0"/>
              <a:t>토양 조사 정보</a:t>
            </a:r>
            <a:endParaRPr lang="en-US" altLang="ko-KR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ED53AB-0729-E5AB-2528-DFA8FA9C3522}"/>
              </a:ext>
            </a:extLst>
          </p:cNvPr>
          <p:cNvSpPr txBox="1"/>
          <p:nvPr/>
        </p:nvSpPr>
        <p:spPr>
          <a:xfrm>
            <a:off x="638776" y="382251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토양 조사정보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AD23A0-BF0D-0D4E-D2B9-5B2929F2A9DA}"/>
              </a:ext>
            </a:extLst>
          </p:cNvPr>
          <p:cNvSpPr txBox="1"/>
          <p:nvPr/>
        </p:nvSpPr>
        <p:spPr>
          <a:xfrm>
            <a:off x="900034" y="322882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탄소취약성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536548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FD253-B58B-2D84-DEEC-5B355C1A5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7786CC-88F7-340F-30C3-61D6E0413688}"/>
              </a:ext>
            </a:extLst>
          </p:cNvPr>
          <p:cNvSpPr txBox="1"/>
          <p:nvPr/>
        </p:nvSpPr>
        <p:spPr>
          <a:xfrm>
            <a:off x="3675885" y="2441642"/>
            <a:ext cx="1754969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탄소배출</a:t>
            </a:r>
          </a:p>
        </p:txBody>
      </p:sp>
    </p:spTree>
    <p:extLst>
      <p:ext uri="{BB962C8B-B14F-4D97-AF65-F5344CB8AC3E}">
        <p14:creationId xmlns:p14="http://schemas.microsoft.com/office/powerpoint/2010/main" val="2656303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1FF8-7177-B378-D940-2A64D57B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BAFDB1-C089-5DEB-7476-4A27CF7B7D1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46EDA-46FF-E298-B010-A396DEC4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0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718E1C-F233-8195-0B00-C2DDBC3E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126" y="1504648"/>
            <a:ext cx="1407037" cy="5747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3CC6D2-4026-BC66-C999-3A2893526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47" y="1454477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126B75-2237-4E92-264E-5A8283DD5781}"/>
              </a:ext>
            </a:extLst>
          </p:cNvPr>
          <p:cNvCxnSpPr/>
          <p:nvPr/>
        </p:nvCxnSpPr>
        <p:spPr>
          <a:xfrm>
            <a:off x="173840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7F06F-DECF-1F98-6B71-148765FBE06D}"/>
              </a:ext>
            </a:extLst>
          </p:cNvPr>
          <p:cNvGrpSpPr/>
          <p:nvPr/>
        </p:nvGrpSpPr>
        <p:grpSpPr>
          <a:xfrm>
            <a:off x="1772136" y="2560622"/>
            <a:ext cx="1544268" cy="637332"/>
            <a:chOff x="8634546" y="1437155"/>
            <a:chExt cx="3451519" cy="5982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D932A-42DC-F042-DFD9-D2C93D59711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2ADC5-618B-391E-21BC-AEBC9213C76B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탄소배출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01CC0-F77C-1469-715A-C6A6A1197E93}"/>
              </a:ext>
            </a:extLst>
          </p:cNvPr>
          <p:cNvCxnSpPr/>
          <p:nvPr/>
        </p:nvCxnSpPr>
        <p:spPr>
          <a:xfrm>
            <a:off x="5230683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D0F23-7DD4-8565-FA4E-DEC912003759}"/>
              </a:ext>
            </a:extLst>
          </p:cNvPr>
          <p:cNvGrpSpPr/>
          <p:nvPr/>
        </p:nvGrpSpPr>
        <p:grpSpPr>
          <a:xfrm>
            <a:off x="5779522" y="2491178"/>
            <a:ext cx="1686053" cy="618277"/>
            <a:chOff x="8634546" y="1437155"/>
            <a:chExt cx="3451519" cy="58039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578922-D185-D686-D633-994CDA43155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/1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3F8AE5-ABD9-6502-5416-5EEA913BC002}"/>
                </a:ext>
              </a:extLst>
            </p:cNvPr>
            <p:cNvSpPr txBox="1"/>
            <p:nvPr/>
          </p:nvSpPr>
          <p:spPr>
            <a:xfrm>
              <a:off x="8634546" y="1670849"/>
              <a:ext cx="3326713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탄소배출량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경기도인구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만명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A39BA4E-19EB-560D-5FA5-AAFD681D2F0E}"/>
              </a:ext>
            </a:extLst>
          </p:cNvPr>
          <p:cNvGrpSpPr/>
          <p:nvPr/>
        </p:nvGrpSpPr>
        <p:grpSpPr>
          <a:xfrm>
            <a:off x="7634788" y="2507826"/>
            <a:ext cx="2112405" cy="514221"/>
            <a:chOff x="8634546" y="1437155"/>
            <a:chExt cx="3451519" cy="4827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E23AFA-8E24-D720-661E-18D8A33945F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C9C0E7-FF72-28B1-5565-3AC8855E3FCF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건축물 탄소배출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02786F-48A7-55D3-B309-7689A967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296" y="1465590"/>
            <a:ext cx="1407037" cy="5747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42C31F-A4A4-7EE6-906A-4E879DBB5E47}"/>
              </a:ext>
            </a:extLst>
          </p:cNvPr>
          <p:cNvGrpSpPr/>
          <p:nvPr/>
        </p:nvGrpSpPr>
        <p:grpSpPr>
          <a:xfrm>
            <a:off x="3619826" y="2516852"/>
            <a:ext cx="1544268" cy="637332"/>
            <a:chOff x="8634546" y="1437155"/>
            <a:chExt cx="3451519" cy="5982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19B4C-31EF-1E73-453A-28A02BD08F5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CD412D-C801-9BFA-9F37-F1108DF07A2F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토양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배출량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단위면적당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D4016C3-084F-C47B-3B1F-1D160D8426EB}"/>
              </a:ext>
            </a:extLst>
          </p:cNvPr>
          <p:cNvCxnSpPr/>
          <p:nvPr/>
        </p:nvCxnSpPr>
        <p:spPr>
          <a:xfrm>
            <a:off x="7438823" y="261373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27BB17-D50F-6C32-F361-7F430CF96F4A}"/>
              </a:ext>
            </a:extLst>
          </p:cNvPr>
          <p:cNvCxnSpPr/>
          <p:nvPr/>
        </p:nvCxnSpPr>
        <p:spPr>
          <a:xfrm>
            <a:off x="33328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2C6D0A76-4F51-FBF6-D042-58B4BA69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336" y="1418773"/>
            <a:ext cx="1407037" cy="574705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B47FD76-8C9A-9DE4-C942-6EE952F5235E}"/>
              </a:ext>
            </a:extLst>
          </p:cNvPr>
          <p:cNvGrpSpPr/>
          <p:nvPr/>
        </p:nvGrpSpPr>
        <p:grpSpPr>
          <a:xfrm>
            <a:off x="9608177" y="2472122"/>
            <a:ext cx="2112405" cy="514221"/>
            <a:chOff x="8634546" y="1437155"/>
            <a:chExt cx="3451519" cy="48271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204184C-0FC5-7692-0C37-F7EDCF268AE2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</a:t>
              </a:r>
              <a:endParaRPr lang="ko-KR" altLang="en-US" sz="1050" b="1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16830E-C4BB-EF75-6D2B-13721EC68C3D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수송 탄소배출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70F3C00-E10F-2063-381E-7BD68FF66D09}"/>
              </a:ext>
            </a:extLst>
          </p:cNvPr>
          <p:cNvCxnSpPr/>
          <p:nvPr/>
        </p:nvCxnSpPr>
        <p:spPr>
          <a:xfrm>
            <a:off x="9412212" y="25780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3D6B9-B1C7-9720-829F-C564B2AA9E5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</p:spTree>
    <p:extLst>
      <p:ext uri="{BB962C8B-B14F-4D97-AF65-F5344CB8AC3E}">
        <p14:creationId xmlns:p14="http://schemas.microsoft.com/office/powerpoint/2010/main" val="875924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076-DB7E-76C5-9A0C-87CCB50F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AF251D-730D-4EE1-EF72-133895B54B36}"/>
              </a:ext>
            </a:extLst>
          </p:cNvPr>
          <p:cNvSpPr/>
          <p:nvPr/>
        </p:nvSpPr>
        <p:spPr>
          <a:xfrm>
            <a:off x="1155204" y="1412412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9940EB-348F-94A6-F59B-E1C9CB0D8B1A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strike="sngStrike" dirty="0" err="1"/>
              <a:t>탄소흡수량</a:t>
            </a:r>
            <a:r>
              <a:rPr lang="ko-KR" altLang="en-US" sz="1200" strike="sngStrike" dirty="0"/>
              <a:t> 산정 자세한 개념도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en-US" altLang="ko-KR" sz="1200" strike="sngStrike" dirty="0"/>
              <a:t>(</a:t>
            </a:r>
            <a:r>
              <a:rPr lang="ko-KR" altLang="en-US" sz="1200" strike="sngStrike" dirty="0" err="1"/>
              <a:t>류영렬</a:t>
            </a:r>
            <a:r>
              <a:rPr lang="ko-KR" altLang="en-US" sz="1200" strike="sngStrike" dirty="0"/>
              <a:t> </a:t>
            </a:r>
            <a:r>
              <a:rPr lang="ko-KR" altLang="en-US" sz="1200" strike="sngStrike" dirty="0" err="1"/>
              <a:t>교수님팀에서</a:t>
            </a:r>
            <a:r>
              <a:rPr lang="ko-KR" altLang="en-US" sz="1200" strike="sngStrike" dirty="0"/>
              <a:t> 작성</a:t>
            </a:r>
            <a:r>
              <a:rPr lang="en-US" altLang="ko-KR" sz="1200" strike="sngStrike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위성영상</a:t>
            </a:r>
            <a:r>
              <a:rPr lang="en-US" altLang="ko-KR" sz="1200" strike="sngStrike" dirty="0"/>
              <a:t>, BESS</a:t>
            </a:r>
            <a:r>
              <a:rPr lang="ko-KR" altLang="en-US" sz="1200" strike="sngStrike" dirty="0"/>
              <a:t>모형</a:t>
            </a:r>
            <a:r>
              <a:rPr lang="en-US" altLang="ko-KR" sz="1200" strike="sngStrike" dirty="0"/>
              <a:t>, </a:t>
            </a:r>
            <a:r>
              <a:rPr lang="ko-KR" altLang="en-US" sz="1200" strike="sngStrike" dirty="0" err="1"/>
              <a:t>플럭스타워</a:t>
            </a:r>
            <a:r>
              <a:rPr lang="en-US" altLang="ko-KR" sz="1200" strike="sngStrike" dirty="0"/>
              <a:t> </a:t>
            </a:r>
            <a:r>
              <a:rPr lang="ko-KR" altLang="en-US" sz="1200" strike="sngStrike" dirty="0"/>
              <a:t>검증 등 </a:t>
            </a:r>
            <a:r>
              <a:rPr lang="ko-KR" altLang="en-US" sz="1200" strike="sngStrike" dirty="0" err="1"/>
              <a:t>흡수량</a:t>
            </a:r>
            <a:r>
              <a:rPr lang="ko-KR" altLang="en-US" sz="1200" strike="sngStrike" dirty="0"/>
              <a:t> 산정의 주요 흐름과 이미지 등을 세부적으로 작성</a:t>
            </a:r>
            <a:r>
              <a:rPr lang="en-US" altLang="ko-KR" sz="1200" strike="sngStrike" dirty="0"/>
              <a:t>. </a:t>
            </a:r>
            <a:r>
              <a:rPr lang="ko-KR" altLang="en-US" sz="1200" strike="sngStrike" dirty="0"/>
              <a:t>장점이 부곽 되도록 작성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작성된 안은 </a:t>
            </a:r>
            <a:r>
              <a:rPr lang="ko-KR" altLang="en-US" sz="1200" strike="sngStrike" dirty="0" err="1"/>
              <a:t>올포에서</a:t>
            </a:r>
            <a:r>
              <a:rPr lang="ko-KR" altLang="en-US" sz="1200" strike="sngStrike" dirty="0"/>
              <a:t> 디자인 작업 </a:t>
            </a:r>
            <a:r>
              <a:rPr lang="ko-KR" altLang="en-US" sz="1200" strike="sngStrike" dirty="0" err="1"/>
              <a:t>재실시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r>
              <a:rPr lang="ko-KR" altLang="en-US" sz="1200" strike="sngStrike" dirty="0"/>
              <a:t>약간의 동적효과 넣을 것</a:t>
            </a:r>
            <a:endParaRPr lang="en-US" altLang="ko-KR" sz="1200" strike="sngStrike" dirty="0"/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CCF5-C413-7849-694C-1E10F8B76562}"/>
              </a:ext>
            </a:extLst>
          </p:cNvPr>
          <p:cNvSpPr txBox="1"/>
          <p:nvPr/>
        </p:nvSpPr>
        <p:spPr>
          <a:xfrm>
            <a:off x="2005821" y="2850147"/>
            <a:ext cx="3189734" cy="29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고해상도로 구축된 정밀한 공간정보 서비스로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지역 생태계의 탄소흡수 능력을 과학적으로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시각화합니다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이 지도는 위성영상 분석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실측 데이터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그리고 생물물리학적 추정 시스템</a:t>
            </a:r>
            <a:r>
              <a:rPr lang="en-US" altLang="ko-KR" sz="700" strike="sngStrike" dirty="0">
                <a:solidFill>
                  <a:schemeClr val="bg1"/>
                </a:solidFill>
              </a:rPr>
              <a:t>(BESS)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모형의 통합 적용을 통해 개발되었습니다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지도에는 경기도 내 산림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농경지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습지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 녹지 등 다양한 생태계의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탄소흡수량이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색상으로 구분되어 표시됩니다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BESS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모형을 활용한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기작중심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접근법은 수목의 광합성과 생태계 호흡을 정밀하게 모델링하여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계절적 변화와 환경 조건에 따른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탄소흡수량의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변화까지 반영합니다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위성영상에서 추출한 식생지수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엽면적지수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토지피복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정보와 기상 데이터를 기반으로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산정했으며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strike="sngStrike" dirty="0">
                <a:solidFill>
                  <a:schemeClr val="bg1"/>
                </a:solidFill>
              </a:rPr>
              <a:t> 데이터로 검증 과정을 거쳤습니다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strike="sngStrike" dirty="0">
                <a:solidFill>
                  <a:schemeClr val="bg1"/>
                </a:solidFill>
              </a:rPr>
              <a:t>이 지도는 기후변화 대응 정책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도시계획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산림 관리 등의 의사결정에 활용될 수 있으며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시민들에게는 지역 탄소흡수 현황을 이해할 수 있는 교육적 도구가 됩니다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기후플랫폼을 통해 사용자는 경기도 전역의 탄소흡수 정보를 </a:t>
            </a:r>
            <a:r>
              <a:rPr lang="en-US" altLang="ko-KR" sz="700" strike="sngStrike" dirty="0">
                <a:solidFill>
                  <a:schemeClr val="bg1"/>
                </a:solidFill>
              </a:rPr>
              <a:t>interactive</a:t>
            </a:r>
            <a:r>
              <a:rPr lang="ko-KR" altLang="en-US" sz="700" strike="sngStrike" dirty="0">
                <a:solidFill>
                  <a:schemeClr val="bg1"/>
                </a:solidFill>
              </a:rPr>
              <a:t>하게 탐색하고</a:t>
            </a:r>
            <a:r>
              <a:rPr lang="en-US" altLang="ko-KR" sz="700" strike="sngStrike" dirty="0">
                <a:solidFill>
                  <a:schemeClr val="bg1"/>
                </a:solidFill>
              </a:rPr>
              <a:t>, </a:t>
            </a:r>
            <a:r>
              <a:rPr lang="ko-KR" altLang="en-US" sz="700" strike="sngStrike" dirty="0">
                <a:solidFill>
                  <a:schemeClr val="bg1"/>
                </a:solidFill>
              </a:rPr>
              <a:t>시간에 따른 변화 추이도 확인할 수 있습니다</a:t>
            </a:r>
            <a:r>
              <a:rPr lang="en-US" altLang="ko-KR" sz="700" strike="sngStrike" dirty="0">
                <a:solidFill>
                  <a:schemeClr val="bg1"/>
                </a:solidFill>
              </a:rPr>
              <a:t>.</a:t>
            </a:r>
            <a:endParaRPr lang="ko-KR" altLang="en-US" sz="700" strike="sngStrike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B1CF-4941-0A4C-FC39-0AE28BD0C0AB}"/>
              </a:ext>
            </a:extLst>
          </p:cNvPr>
          <p:cNvSpPr txBox="1"/>
          <p:nvPr/>
        </p:nvSpPr>
        <p:spPr>
          <a:xfrm>
            <a:off x="2062971" y="1628294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위성영상과 </a:t>
            </a:r>
            <a:r>
              <a:rPr lang="en-US" altLang="ko-KR" sz="120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모형으로 구축한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 err="1">
                <a:solidFill>
                  <a:schemeClr val="bg1"/>
                </a:solidFill>
              </a:rPr>
              <a:t>고정밀</a:t>
            </a:r>
            <a:r>
              <a:rPr lang="ko-KR" altLang="en-US" sz="1200" strike="sngStrike" dirty="0">
                <a:solidFill>
                  <a:schemeClr val="bg1"/>
                </a:solidFill>
              </a:rPr>
              <a:t> 탄소흡수원 지도기반의 </a:t>
            </a:r>
            <a:endParaRPr lang="en-US" altLang="ko-KR" sz="1200" strike="sngStrike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기후변화 대응 솔루션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F334A-6744-26F6-36E8-E797CF08815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</p:spTree>
    <p:extLst>
      <p:ext uri="{BB962C8B-B14F-4D97-AF65-F5344CB8AC3E}">
        <p14:creationId xmlns:p14="http://schemas.microsoft.com/office/powerpoint/2010/main" val="175052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1B85873-8AA8-49C8-C8D0-EA5991789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37A479BB-D3D7-E562-15FF-DBFD199F497E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 흡수지도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3867150" y="1682750"/>
            <a:ext cx="769620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96" y="1894232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286" y="1894232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1494" y="1916458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892" y="1911768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0100" y="1933994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4289396" y="297815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4323131" y="2978150"/>
            <a:ext cx="1544268" cy="637332"/>
            <a:chOff x="8634546" y="1437155"/>
            <a:chExt cx="3451519" cy="59828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/y</a:t>
              </a:r>
              <a:endParaRPr lang="ko-KR" altLang="en-US" sz="1050" b="1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연간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탄소흡수량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전체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5674927" y="295518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5708662" y="2955178"/>
            <a:ext cx="1544268" cy="637332"/>
            <a:chOff x="8634546" y="1437155"/>
            <a:chExt cx="3451519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1,000,tC /y</a:t>
              </a:r>
              <a:endParaRPr lang="ko-KR" altLang="en-US" sz="1050" b="1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산림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탄소흡수량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산림면적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0,000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㎢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7120027" y="301701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A2ECAD-1A8C-08BF-67DA-DF8B6F98478A}"/>
              </a:ext>
            </a:extLst>
          </p:cNvPr>
          <p:cNvGrpSpPr/>
          <p:nvPr/>
        </p:nvGrpSpPr>
        <p:grpSpPr>
          <a:xfrm>
            <a:off x="7153762" y="3017017"/>
            <a:ext cx="1544268" cy="618277"/>
            <a:chOff x="8634546" y="1437155"/>
            <a:chExt cx="3451519" cy="58039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7A464-0A38-6A47-E43B-F86A6BE8D27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/y</a:t>
              </a:r>
              <a:endParaRPr lang="ko-KR" altLang="en-US" sz="1050" b="1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C34076-2CB2-5293-0C4C-F1B69F7D1E8E}"/>
                </a:ext>
              </a:extLst>
            </p:cNvPr>
            <p:cNvSpPr txBox="1"/>
            <p:nvPr/>
          </p:nvSpPr>
          <p:spPr>
            <a:xfrm>
              <a:off x="8634546" y="1670848"/>
              <a:ext cx="3139086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조성녹지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탄소흡수량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공원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가로수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녹지 등 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8667246" y="299796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3D9A-650F-00BC-B754-A0C8FFC3498A}"/>
              </a:ext>
            </a:extLst>
          </p:cNvPr>
          <p:cNvGrpSpPr/>
          <p:nvPr/>
        </p:nvGrpSpPr>
        <p:grpSpPr>
          <a:xfrm>
            <a:off x="8700981" y="2997961"/>
            <a:ext cx="1544268" cy="637332"/>
            <a:chOff x="8634546" y="1437155"/>
            <a:chExt cx="3451519" cy="5982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C4EDCF-9BD6-3B7E-C7B9-FE54DB43D4C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/y</a:t>
              </a:r>
              <a:endParaRPr lang="ko-KR" altLang="en-US" sz="1050" b="1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EA068F-8394-3FC4-22E9-FB77869A98AD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경작지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탄소흡수량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논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밭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과수원 등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10019082" y="2985256"/>
            <a:ext cx="1544268" cy="637332"/>
            <a:chOff x="8634546" y="1437155"/>
            <a:chExt cx="3451519" cy="59828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 /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㎢</a:t>
              </a:r>
              <a:endParaRPr lang="ko-KR" altLang="en-US" sz="1050" b="1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수역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탄소흡수량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하천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저수지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습지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등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2" name="설명선: 선(테두리 및 강조선) 61">
            <a:extLst>
              <a:ext uri="{FF2B5EF4-FFF2-40B4-BE49-F238E27FC236}">
                <a16:creationId xmlns:a16="http://schemas.microsoft.com/office/drawing/2014/main" id="{8F1C7638-7BD2-BDFA-CC79-E1CE3588F5BC}"/>
              </a:ext>
            </a:extLst>
          </p:cNvPr>
          <p:cNvSpPr/>
          <p:nvPr/>
        </p:nvSpPr>
        <p:spPr>
          <a:xfrm>
            <a:off x="6167886" y="776132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24441"/>
              <a:gd name="adj4" fmla="val -5427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참고 이미지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숫자 정보가 더 크게</a:t>
            </a:r>
          </a:p>
        </p:txBody>
      </p:sp>
      <p:sp>
        <p:nvSpPr>
          <p:cNvPr id="63" name="설명선: 선(테두리 및 강조선) 62">
            <a:extLst>
              <a:ext uri="{FF2B5EF4-FFF2-40B4-BE49-F238E27FC236}">
                <a16:creationId xmlns:a16="http://schemas.microsoft.com/office/drawing/2014/main" id="{EF402C59-06A5-E984-89A8-D0E92B31FCDD}"/>
              </a:ext>
            </a:extLst>
          </p:cNvPr>
          <p:cNvSpPr/>
          <p:nvPr/>
        </p:nvSpPr>
        <p:spPr>
          <a:xfrm>
            <a:off x="8698030" y="1152734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585511"/>
              <a:gd name="adj4" fmla="val -6062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바탕은 흰색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A5F9AC90-0149-FB66-8E73-9CC71DF25FB0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27E7E9F-75FA-F82F-9FB1-02F0A8AE31DE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A742422-8F2A-11F9-5329-55CFE6660606}"/>
              </a:ext>
            </a:extLst>
          </p:cNvPr>
          <p:cNvSpPr/>
          <p:nvPr/>
        </p:nvSpPr>
        <p:spPr>
          <a:xfrm>
            <a:off x="3777031" y="1182646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5394EAA-6AC4-5304-17BA-722F5963D9CE}"/>
              </a:ext>
            </a:extLst>
          </p:cNvPr>
          <p:cNvSpPr/>
          <p:nvPr/>
        </p:nvSpPr>
        <p:spPr>
          <a:xfrm>
            <a:off x="3643681" y="4542321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CE2BCAF6-967E-B7A5-8140-3B95A26CE95B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37B13D2-1F58-00A3-C5FA-E549B6071B16}"/>
              </a:ext>
            </a:extLst>
          </p:cNvPr>
          <p:cNvSpPr txBox="1"/>
          <p:nvPr/>
        </p:nvSpPr>
        <p:spPr>
          <a:xfrm>
            <a:off x="4806891" y="4552189"/>
            <a:ext cx="53632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</a:t>
            </a:r>
            <a:r>
              <a:rPr lang="ko-KR" altLang="en-US" sz="1600" b="1" dirty="0"/>
              <a:t>흡수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저장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배출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수지</a:t>
            </a:r>
            <a:r>
              <a:rPr lang="en-US" altLang="ko-KR" sz="1600" b="1" dirty="0"/>
              <a:t>,</a:t>
            </a:r>
            <a:r>
              <a:rPr lang="ko-KR" altLang="en-US" sz="1600" b="1" dirty="0" err="1"/>
              <a:t>인벤</a:t>
            </a:r>
            <a:r>
              <a:rPr lang="ko-KR" altLang="en-US" sz="1600" b="1" dirty="0"/>
              <a:t> 등 바로가기</a:t>
            </a:r>
            <a:endParaRPr lang="en-US" altLang="ko-KR" sz="1600" b="1" dirty="0"/>
          </a:p>
          <a:p>
            <a:r>
              <a:rPr lang="en-US" altLang="ko-KR" sz="1600" b="1" dirty="0"/>
              <a:t>#</a:t>
            </a:r>
            <a:r>
              <a:rPr lang="ko-KR" altLang="en-US" sz="1600" b="1" dirty="0"/>
              <a:t>스크롤해서 다시 상단으로 가지 않아도 될 수 있도록</a:t>
            </a:r>
            <a:endParaRPr lang="en-US" altLang="ko-KR" sz="1600" b="1" dirty="0"/>
          </a:p>
          <a:p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E0FE2-210B-41B2-C153-5150FCEDC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03906B-27E9-2731-B579-EE1BC36356B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155E3AD-7C13-2A90-D784-93130EC93C15}"/>
              </a:ext>
            </a:extLst>
          </p:cNvPr>
          <p:cNvSpPr/>
          <p:nvPr/>
        </p:nvSpPr>
        <p:spPr>
          <a:xfrm>
            <a:off x="4285787" y="103638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E83BC20-47C1-6279-3875-5CD1D444153B}"/>
              </a:ext>
            </a:extLst>
          </p:cNvPr>
          <p:cNvCxnSpPr>
            <a:cxnSpLocks/>
          </p:cNvCxnSpPr>
          <p:nvPr/>
        </p:nvCxnSpPr>
        <p:spPr>
          <a:xfrm>
            <a:off x="81094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58778D-E073-CF84-04F2-9C56190959C3}"/>
              </a:ext>
            </a:extLst>
          </p:cNvPr>
          <p:cNvSpPr txBox="1"/>
          <p:nvPr/>
        </p:nvSpPr>
        <p:spPr>
          <a:xfrm>
            <a:off x="4777651" y="24953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</a:rPr>
              <a:t>탄소배출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7736FBF-7A60-1B11-5051-A82A455E9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56" y="362932"/>
            <a:ext cx="2789907" cy="184255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895E308-BE9F-5C45-C8FE-779A37020158}"/>
              </a:ext>
            </a:extLst>
          </p:cNvPr>
          <p:cNvCxnSpPr>
            <a:cxnSpLocks/>
          </p:cNvCxnSpPr>
          <p:nvPr/>
        </p:nvCxnSpPr>
        <p:spPr>
          <a:xfrm>
            <a:off x="8109420" y="2477108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3F84BC-9B30-D559-7C46-5A99FF15FBB2}"/>
              </a:ext>
            </a:extLst>
          </p:cNvPr>
          <p:cNvSpPr txBox="1"/>
          <p:nvPr/>
        </p:nvSpPr>
        <p:spPr>
          <a:xfrm>
            <a:off x="4800446" y="2440344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건축물 탄소배출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7002879-3E64-B8ED-4C5C-289875D8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2487785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DD8AAD-C9D1-5C9F-0AC1-869A0337718C}"/>
              </a:ext>
            </a:extLst>
          </p:cNvPr>
          <p:cNvCxnSpPr>
            <a:cxnSpLocks/>
          </p:cNvCxnSpPr>
          <p:nvPr/>
        </p:nvCxnSpPr>
        <p:spPr>
          <a:xfrm>
            <a:off x="8128179" y="4643889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D829414-BDDE-2C8C-606E-D4DA1685E49B}"/>
              </a:ext>
            </a:extLst>
          </p:cNvPr>
          <p:cNvSpPr txBox="1"/>
          <p:nvPr/>
        </p:nvSpPr>
        <p:spPr>
          <a:xfrm>
            <a:off x="4796410" y="4597353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수송 탄소배출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strike="sngStrike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10m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BESS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산림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 </a:t>
            </a:r>
            <a:r>
              <a:rPr lang="ko-KR" altLang="en-US" sz="1050" strike="sngStrike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, </a:t>
            </a:r>
            <a:r>
              <a:rPr lang="ko-KR" altLang="en-US" sz="1050" strike="sngStrike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strike="sngStrike" dirty="0">
                <a:solidFill>
                  <a:schemeClr val="bg1"/>
                </a:solidFill>
              </a:rPr>
              <a:t>.</a:t>
            </a:r>
            <a:endParaRPr lang="ko-KR" altLang="en-US" sz="1050" strike="sngStrike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3454A5-7769-AB4E-2CA6-935EAE8D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4515" y="4710751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818AEAE-E919-3981-1766-A984BF5097E4}"/>
              </a:ext>
            </a:extLst>
          </p:cNvPr>
          <p:cNvSpPr/>
          <p:nvPr/>
        </p:nvSpPr>
        <p:spPr>
          <a:xfrm>
            <a:off x="7312739" y="47822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FEC3665-8BCE-C5A7-A183-5CC477966CFF}"/>
              </a:ext>
            </a:extLst>
          </p:cNvPr>
          <p:cNvSpPr/>
          <p:nvPr/>
        </p:nvSpPr>
        <p:spPr>
          <a:xfrm>
            <a:off x="7312739" y="2609130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ADEC5B2-8EED-0F10-882A-4FA249AB1D1D}"/>
              </a:ext>
            </a:extLst>
          </p:cNvPr>
          <p:cNvSpPr/>
          <p:nvPr/>
        </p:nvSpPr>
        <p:spPr>
          <a:xfrm>
            <a:off x="6636656" y="4813452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1385645-8CE1-4C45-3C80-319B06191CB2}"/>
              </a:ext>
            </a:extLst>
          </p:cNvPr>
          <p:cNvCxnSpPr>
            <a:cxnSpLocks/>
          </p:cNvCxnSpPr>
          <p:nvPr/>
        </p:nvCxnSpPr>
        <p:spPr>
          <a:xfrm flipV="1">
            <a:off x="888087" y="531214"/>
            <a:ext cx="4014113" cy="100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31C495-DD81-2C39-FC02-6FBE87607A13}"/>
              </a:ext>
            </a:extLst>
          </p:cNvPr>
          <p:cNvSpPr txBox="1"/>
          <p:nvPr/>
        </p:nvSpPr>
        <p:spPr>
          <a:xfrm>
            <a:off x="210013" y="139827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탄소배출지도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건설기술연구원 자료 사용하지 않음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</a:t>
            </a:r>
            <a:r>
              <a:rPr lang="en-US" altLang="ko-KR" sz="800" b="1" dirty="0"/>
              <a:t>-</a:t>
            </a:r>
            <a:r>
              <a:rPr lang="ko-KR" altLang="en-US" sz="800" b="1" dirty="0"/>
              <a:t>시군</a:t>
            </a:r>
            <a:r>
              <a:rPr lang="en-US" altLang="ko-KR" sz="800" b="1" dirty="0"/>
              <a:t>-</a:t>
            </a:r>
            <a:r>
              <a:rPr lang="ko-KR" altLang="en-US" sz="800" b="1" dirty="0" err="1"/>
              <a:t>읍면동</a:t>
            </a:r>
            <a:r>
              <a:rPr lang="ko-KR" altLang="en-US" sz="800" b="1" dirty="0"/>
              <a:t> 수준에서 </a:t>
            </a:r>
            <a:r>
              <a:rPr lang="en-US" altLang="ko-KR" sz="800" b="1" dirty="0"/>
              <a:t>GIR</a:t>
            </a:r>
            <a:r>
              <a:rPr lang="ko-KR" altLang="en-US" sz="800" b="1" dirty="0"/>
              <a:t>에서 만든 데이터를 기준으로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만듦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시군</a:t>
            </a:r>
            <a:r>
              <a:rPr lang="en-US" altLang="ko-KR" sz="800" b="1" dirty="0"/>
              <a:t>-</a:t>
            </a:r>
            <a:r>
              <a:rPr lang="ko-KR" altLang="en-US" sz="800" b="1" dirty="0" err="1"/>
              <a:t>읍면동</a:t>
            </a:r>
            <a:r>
              <a:rPr lang="en-US" altLang="ko-KR" sz="800" b="1" dirty="0"/>
              <a:t>- </a:t>
            </a:r>
            <a:r>
              <a:rPr lang="ko-KR" altLang="en-US" sz="800" b="1" dirty="0"/>
              <a:t>산정분야별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선택으로 시각화가 중요함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753633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126-1F3D-FA03-A85C-C7E0646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FACBA-501B-CE80-9E13-1022804A43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B2437A-3383-1FA3-39E7-7F12235E6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01" y="2686598"/>
            <a:ext cx="4952114" cy="2465676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532A745-4560-EE50-FAA4-F5E6C5A84881}"/>
              </a:ext>
            </a:extLst>
          </p:cNvPr>
          <p:cNvGraphicFramePr>
            <a:graphicFrameLocks noGrp="1"/>
          </p:cNvGraphicFramePr>
          <p:nvPr/>
        </p:nvGraphicFramePr>
        <p:xfrm>
          <a:off x="3263700" y="2026923"/>
          <a:ext cx="532455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426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탄소흡수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수목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토양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</a:t>
                      </a:r>
                      <a:r>
                        <a:rPr lang="ko-KR" altLang="en-US" sz="600" dirty="0"/>
                        <a:t>시군단위 </a:t>
                      </a:r>
                      <a:r>
                        <a:rPr lang="ko-KR" altLang="en-US" sz="600" dirty="0" err="1"/>
                        <a:t>지역내총생산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37347E76-AED1-7F02-67DF-8FBBCC36F03A}"/>
              </a:ext>
            </a:extLst>
          </p:cNvPr>
          <p:cNvSpPr/>
          <p:nvPr/>
        </p:nvSpPr>
        <p:spPr>
          <a:xfrm>
            <a:off x="7053003" y="1106144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357854"/>
              <a:gd name="adj4" fmla="val -3776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디폴트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760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F60E2-3635-1EF4-EC51-8517B38C5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86A3FD-0444-63CD-8D52-E21E719F9A58}"/>
              </a:ext>
            </a:extLst>
          </p:cNvPr>
          <p:cNvSpPr/>
          <p:nvPr/>
        </p:nvSpPr>
        <p:spPr>
          <a:xfrm>
            <a:off x="2540500" y="1085568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4FAD0F-F26D-653E-D399-1B57BE11090E}"/>
              </a:ext>
            </a:extLst>
          </p:cNvPr>
          <p:cNvSpPr/>
          <p:nvPr/>
        </p:nvSpPr>
        <p:spPr>
          <a:xfrm>
            <a:off x="3708773" y="1073270"/>
            <a:ext cx="923409" cy="7071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9E284A-4CBA-6563-737E-040855ADA3E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0FE04-0547-CF43-ADEC-36C9EE99A48A}"/>
              </a:ext>
            </a:extLst>
          </p:cNvPr>
          <p:cNvSpPr txBox="1"/>
          <p:nvPr/>
        </p:nvSpPr>
        <p:spPr>
          <a:xfrm>
            <a:off x="7803636" y="1862150"/>
            <a:ext cx="40241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1. </a:t>
            </a:r>
            <a:r>
              <a:rPr lang="ko-KR" altLang="en-US" sz="800" b="1" dirty="0"/>
              <a:t>경기도 탄소배출 총량</a:t>
            </a:r>
            <a:endParaRPr lang="en-US" altLang="ko-KR" sz="8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354F06-ACBF-5463-DD4A-159A8DF70787}"/>
              </a:ext>
            </a:extLst>
          </p:cNvPr>
          <p:cNvSpPr txBox="1"/>
          <p:nvPr/>
        </p:nvSpPr>
        <p:spPr>
          <a:xfrm>
            <a:off x="7803636" y="3222603"/>
            <a:ext cx="4252726" cy="136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3. </a:t>
            </a:r>
            <a:r>
              <a:rPr lang="ko-KR" altLang="en-US" sz="800" b="1" dirty="0"/>
              <a:t>온실가스 인벤토리</a:t>
            </a:r>
            <a:r>
              <a:rPr lang="en-US" altLang="ko-KR" sz="800" b="1" dirty="0"/>
              <a:t>(GIR </a:t>
            </a:r>
            <a:r>
              <a:rPr lang="ko-KR" altLang="en-US" sz="800" b="1" dirty="0"/>
              <a:t>기준</a:t>
            </a:r>
            <a:r>
              <a:rPr lang="en-US" altLang="ko-KR" sz="800" b="1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>
                <a:solidFill>
                  <a:srgbClr val="FF0000"/>
                </a:solidFill>
              </a:rPr>
              <a:t>에너지</a:t>
            </a:r>
            <a:endParaRPr lang="en-US" altLang="ko-KR" sz="8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800" b="1" dirty="0">
                <a:solidFill>
                  <a:srgbClr val="FF0000"/>
                </a:solidFill>
              </a:rPr>
              <a:t>건물</a:t>
            </a:r>
            <a:endParaRPr lang="en-US" altLang="ko-KR" sz="8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800" b="1" dirty="0">
                <a:solidFill>
                  <a:srgbClr val="FF0000"/>
                </a:solidFill>
              </a:rPr>
              <a:t>수송</a:t>
            </a:r>
            <a:endParaRPr lang="en-US" altLang="ko-KR" sz="8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800" b="1" dirty="0" err="1">
                <a:solidFill>
                  <a:srgbClr val="FF0000"/>
                </a:solidFill>
              </a:rPr>
              <a:t>농축산</a:t>
            </a:r>
            <a:endParaRPr lang="en-US" altLang="ko-KR" sz="800" b="1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ko-KR" altLang="en-US" sz="800" b="1" dirty="0">
                <a:solidFill>
                  <a:srgbClr val="FF0000"/>
                </a:solidFill>
              </a:rPr>
              <a:t>폐기물</a:t>
            </a:r>
            <a:endParaRPr lang="en-US" altLang="ko-KR" sz="800" b="1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1216F4F-61BA-A3F4-4A68-12737587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410" y="2112669"/>
            <a:ext cx="5365865" cy="3774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8A3292-3E40-ED1B-6EE6-C6CE7CD13EE1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AD0A4C-7B13-837D-C16D-C4725BFC1C82}"/>
              </a:ext>
            </a:extLst>
          </p:cNvPr>
          <p:cNvSpPr txBox="1"/>
          <p:nvPr/>
        </p:nvSpPr>
        <p:spPr>
          <a:xfrm>
            <a:off x="6666561" y="531214"/>
            <a:ext cx="43885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https://ourworldindata.org/land-use</a:t>
            </a:r>
          </a:p>
        </p:txBody>
      </p:sp>
      <p:sp>
        <p:nvSpPr>
          <p:cNvPr id="10" name="설명선: 선(테두리 및 강조선) 9">
            <a:extLst>
              <a:ext uri="{FF2B5EF4-FFF2-40B4-BE49-F238E27FC236}">
                <a16:creationId xmlns:a16="http://schemas.microsoft.com/office/drawing/2014/main" id="{E4991945-2B90-F19A-77F7-689016302EC4}"/>
              </a:ext>
            </a:extLst>
          </p:cNvPr>
          <p:cNvSpPr/>
          <p:nvPr/>
        </p:nvSpPr>
        <p:spPr>
          <a:xfrm>
            <a:off x="4854840" y="1353888"/>
            <a:ext cx="2017274" cy="339807"/>
          </a:xfrm>
          <a:prstGeom prst="accentBorderCallout1">
            <a:avLst>
              <a:gd name="adj1" fmla="val 18750"/>
              <a:gd name="adj2" fmla="val -8333"/>
              <a:gd name="adj3" fmla="val 200448"/>
              <a:gd name="adj4" fmla="val -109903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표제목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b="1" dirty="0">
                <a:solidFill>
                  <a:schemeClr val="tx1"/>
                </a:solidFill>
              </a:rPr>
              <a:t>경기도 수목 </a:t>
            </a:r>
            <a:r>
              <a:rPr lang="ko-KR" altLang="en-US" sz="700" b="1" dirty="0" err="1">
                <a:solidFill>
                  <a:schemeClr val="tx1"/>
                </a:solidFill>
              </a:rPr>
              <a:t>탄소저장량</a:t>
            </a:r>
            <a:r>
              <a:rPr lang="ko-KR" altLang="en-US" sz="700" b="1" dirty="0">
                <a:solidFill>
                  <a:schemeClr val="tx1"/>
                </a:solidFill>
              </a:rPr>
              <a:t> 통계 </a:t>
            </a:r>
            <a:endParaRPr lang="en-US" altLang="ko-KR" sz="7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16441A-B76E-3D74-A143-491FF9BBE0F9}"/>
              </a:ext>
            </a:extLst>
          </p:cNvPr>
          <p:cNvSpPr txBox="1"/>
          <p:nvPr/>
        </p:nvSpPr>
        <p:spPr>
          <a:xfrm>
            <a:off x="518065" y="1353888"/>
            <a:ext cx="1315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/>
              <a:t>경기도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785F0C-809A-3DB0-5F13-2893B84CA443}"/>
              </a:ext>
            </a:extLst>
          </p:cNvPr>
          <p:cNvSpPr txBox="1"/>
          <p:nvPr/>
        </p:nvSpPr>
        <p:spPr>
          <a:xfrm>
            <a:off x="7803636" y="2239918"/>
            <a:ext cx="4220723" cy="807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2. </a:t>
            </a:r>
            <a:r>
              <a:rPr lang="ko-KR" altLang="en-US" sz="800" b="1" dirty="0"/>
              <a:t>지표 대비 탄소배출량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단위 면적당</a:t>
            </a:r>
            <a:r>
              <a:rPr lang="en-US" altLang="ko-KR" sz="800" b="1" dirty="0"/>
              <a:t>(ha)</a:t>
            </a:r>
            <a:r>
              <a:rPr lang="ko-KR" altLang="en-US" sz="800" b="1" dirty="0"/>
              <a:t> 탄소배출량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</a:t>
            </a:r>
            <a:r>
              <a:rPr lang="en-US" altLang="ko-KR" sz="800" b="1" dirty="0"/>
              <a:t>1</a:t>
            </a:r>
            <a:r>
              <a:rPr lang="ko-KR" altLang="en-US" sz="800" b="1" dirty="0"/>
              <a:t>인당 탄소배출량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경기도  </a:t>
            </a:r>
            <a:r>
              <a:rPr lang="en-US" altLang="ko-KR" sz="800" b="1" dirty="0"/>
              <a:t>GRDP</a:t>
            </a:r>
            <a:r>
              <a:rPr lang="ko-KR" altLang="en-US" sz="800" b="1" dirty="0"/>
              <a:t> 대비 탄소배출량</a:t>
            </a:r>
            <a:r>
              <a:rPr lang="en-US" altLang="ko-KR" sz="800" b="1" dirty="0"/>
              <a:t>=&gt; </a:t>
            </a:r>
            <a:r>
              <a:rPr lang="ko-KR" altLang="en-US" sz="800" b="1" dirty="0"/>
              <a:t>두개의 막대그래프로 표현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B897A9-1E35-F922-45CB-0BEE05AE8EA4}"/>
              </a:ext>
            </a:extLst>
          </p:cNvPr>
          <p:cNvSpPr txBox="1"/>
          <p:nvPr/>
        </p:nvSpPr>
        <p:spPr>
          <a:xfrm>
            <a:off x="-209115" y="1699414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 err="1"/>
              <a:t>기초지자체</a:t>
            </a:r>
            <a:r>
              <a:rPr lang="ko-KR" altLang="en-US" sz="1800" b="1" dirty="0"/>
              <a:t> </a:t>
            </a:r>
            <a:r>
              <a:rPr lang="en-US" altLang="ko-KR" sz="1800" b="1" dirty="0"/>
              <a:t>&amp; </a:t>
            </a:r>
            <a:r>
              <a:rPr lang="ko-KR" altLang="en-US" sz="1800" b="1" dirty="0" err="1"/>
              <a:t>읍면동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0CA73A-84D5-BD19-1D6A-D2ED18B4B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09" y="2010096"/>
            <a:ext cx="1172289" cy="17077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BBED78-C70B-E2B9-F69E-1B176A5EE63E}"/>
              </a:ext>
            </a:extLst>
          </p:cNvPr>
          <p:cNvSpPr txBox="1"/>
          <p:nvPr/>
        </p:nvSpPr>
        <p:spPr>
          <a:xfrm>
            <a:off x="460250" y="2085102"/>
            <a:ext cx="163195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/>
              <a:t>https://a816-dohbesp.nyc.gov/IndicatorPublic/data-features/hvi/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2F97FF0-9F09-4CDB-7F79-241C85F4B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24" y="3792880"/>
            <a:ext cx="991803" cy="93566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22E45BF-C5E4-2271-8EAE-6C78F821C780}"/>
              </a:ext>
            </a:extLst>
          </p:cNvPr>
          <p:cNvSpPr txBox="1"/>
          <p:nvPr/>
        </p:nvSpPr>
        <p:spPr>
          <a:xfrm>
            <a:off x="7835639" y="4759285"/>
            <a:ext cx="4252726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/>
              <a:t>4. </a:t>
            </a:r>
            <a:r>
              <a:rPr lang="ko-KR" altLang="en-US" sz="800" b="1" dirty="0"/>
              <a:t>시계열 데이터 </a:t>
            </a:r>
            <a:r>
              <a:rPr lang="en-US" altLang="ko-KR" sz="800" b="1" dirty="0"/>
              <a:t>((GIR</a:t>
            </a:r>
            <a:r>
              <a:rPr lang="ko-KR" altLang="en-US" sz="800" b="1" dirty="0"/>
              <a:t>발표 </a:t>
            </a:r>
            <a:r>
              <a:rPr lang="en-US" altLang="ko-KR" sz="800" b="1" dirty="0"/>
              <a:t>2023</a:t>
            </a:r>
            <a:r>
              <a:rPr lang="ko-KR" altLang="en-US" sz="800" b="1" dirty="0"/>
              <a:t>년 자료</a:t>
            </a:r>
            <a:r>
              <a:rPr lang="en-US" altLang="ko-KR" sz="800" b="1" dirty="0"/>
              <a:t> </a:t>
            </a:r>
            <a:r>
              <a:rPr lang="ko-KR" altLang="en-US" sz="800" b="1" dirty="0"/>
              <a:t>기준</a:t>
            </a:r>
            <a:r>
              <a:rPr lang="en-US" altLang="ko-KR" sz="800" b="1" dirty="0"/>
              <a:t>, 2010~2023)</a:t>
            </a:r>
          </a:p>
        </p:txBody>
      </p:sp>
    </p:spTree>
    <p:extLst>
      <p:ext uri="{BB962C8B-B14F-4D97-AF65-F5344CB8AC3E}">
        <p14:creationId xmlns:p14="http://schemas.microsoft.com/office/powerpoint/2010/main" val="3518092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7B49-E233-700F-0DB1-615377CB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02AFE-5B10-8229-CBC5-E8AB26848B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08001-05B2-1C32-0366-251617E908FF}"/>
              </a:ext>
            </a:extLst>
          </p:cNvPr>
          <p:cNvSpPr txBox="1"/>
          <p:nvPr/>
        </p:nvSpPr>
        <p:spPr>
          <a:xfrm>
            <a:off x="4083050" y="1195452"/>
            <a:ext cx="6463030" cy="41934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탄소배출</a:t>
            </a:r>
            <a:r>
              <a:rPr lang="en-US" altLang="ko-KR" sz="1400" b="1" dirty="0"/>
              <a:t> </a:t>
            </a:r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드릴다운</a:t>
            </a:r>
            <a:r>
              <a:rPr lang="en-US" altLang="ko-KR" sz="1100" dirty="0"/>
              <a:t>: </a:t>
            </a:r>
            <a:r>
              <a:rPr lang="ko-KR" altLang="en-US" sz="1100" dirty="0"/>
              <a:t>더 자세한 정보를 얻기 위해 특정 데이터 포인트를 클릭하거나 확대할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미적용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0D7E-44ED-9511-F158-42ECEA3315F9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</p:spTree>
    <p:extLst>
      <p:ext uri="{BB962C8B-B14F-4D97-AF65-F5344CB8AC3E}">
        <p14:creationId xmlns:p14="http://schemas.microsoft.com/office/powerpoint/2010/main" val="2938620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C06-718A-5E6D-A503-9284BF99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92A8-ED2E-14DA-21FB-59B29CEF477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배출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F936B-FEFF-1E0C-9547-AC5FB18D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1AD7E-A3AF-F9CD-E6FF-D3625758DDB9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탄소배출 데이터 선택 하면 테이블 생성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B02408-61A0-2337-472E-00D491999340}"/>
              </a:ext>
            </a:extLst>
          </p:cNvPr>
          <p:cNvSpPr txBox="1"/>
          <p:nvPr/>
        </p:nvSpPr>
        <p:spPr>
          <a:xfrm>
            <a:off x="4066823" y="5537548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*  GIR</a:t>
            </a:r>
            <a:r>
              <a:rPr lang="ko-KR" altLang="en-US" sz="1100" b="1" dirty="0"/>
              <a:t>자료를 </a:t>
            </a:r>
            <a:r>
              <a:rPr lang="en-US" altLang="ko-KR" sz="1100" b="1" dirty="0"/>
              <a:t>API</a:t>
            </a:r>
            <a:r>
              <a:rPr lang="ko-KR" altLang="en-US" sz="1100" b="1" dirty="0"/>
              <a:t>로 가져올 수 있는지 확인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35819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E7DE3-F37E-262B-03C0-741BC71C2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D4DF50-844E-386E-150D-BEE6BF4AEB8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913C8-A9FD-DE14-43E3-EB9ED000763B}"/>
              </a:ext>
            </a:extLst>
          </p:cNvPr>
          <p:cNvSpPr txBox="1"/>
          <p:nvPr/>
        </p:nvSpPr>
        <p:spPr>
          <a:xfrm>
            <a:off x="3255853" y="1598070"/>
            <a:ext cx="242274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탄소배출총량</a:t>
            </a:r>
            <a:r>
              <a:rPr lang="en-US" altLang="ko-KR" sz="11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에너지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건물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수송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 err="1"/>
              <a:t>농축산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폐기물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3C9A3-85C5-F46E-B18B-B2A9BC2FAF90}"/>
              </a:ext>
            </a:extLst>
          </p:cNvPr>
          <p:cNvSpPr txBox="1"/>
          <p:nvPr/>
        </p:nvSpPr>
        <p:spPr>
          <a:xfrm>
            <a:off x="2994595" y="1284523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탄소배출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시군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D6D5E7F-B9B1-EB92-5145-B60F2B422FA9}"/>
              </a:ext>
            </a:extLst>
          </p:cNvPr>
          <p:cNvSpPr/>
          <p:nvPr/>
        </p:nvSpPr>
        <p:spPr>
          <a:xfrm>
            <a:off x="2669128" y="208726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48E773-3CDF-07BC-8B15-6851EFE8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764" y="1016807"/>
            <a:ext cx="2635385" cy="130181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C0DCD2C-1EA1-A085-6A5E-11383412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6" y="3625890"/>
            <a:ext cx="2143056" cy="17543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AD4F33-FF2F-FF86-CF93-98B694CE77E1}"/>
              </a:ext>
            </a:extLst>
          </p:cNvPr>
          <p:cNvSpPr txBox="1"/>
          <p:nvPr/>
        </p:nvSpPr>
        <p:spPr>
          <a:xfrm>
            <a:off x="6891456" y="5473702"/>
            <a:ext cx="5191760" cy="896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범례의 구간 변경기능 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1~10 </a:t>
            </a:r>
            <a:r>
              <a:rPr lang="ko-KR" altLang="en-US" sz="900" b="1" dirty="0"/>
              <a:t>까지 구간을 추가하고 </a:t>
            </a:r>
            <a:r>
              <a:rPr lang="ko-KR" altLang="en-US" sz="900" b="1" dirty="0" err="1"/>
              <a:t>설정할수</a:t>
            </a:r>
            <a:r>
              <a:rPr lang="ko-KR" altLang="en-US" sz="900" b="1" dirty="0"/>
              <a:t> 있도록 개발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</a:t>
            </a:r>
            <a:r>
              <a:rPr lang="ko-KR" altLang="en-US" sz="900" b="1" dirty="0"/>
              <a:t>구간은 </a:t>
            </a:r>
            <a:r>
              <a:rPr lang="en-US" altLang="ko-KR" sz="900" b="1" dirty="0"/>
              <a:t>0</a:t>
            </a:r>
            <a:r>
              <a:rPr lang="ko-KR" altLang="en-US" sz="900" b="1" dirty="0"/>
              <a:t>을 디폴트로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마지막 추가 구간은 최대값을 디폴트로</a:t>
            </a:r>
            <a:endParaRPr lang="en-US" altLang="ko-KR" sz="9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80A6A6-1DB3-3456-BAC2-9D790198AB9D}"/>
              </a:ext>
            </a:extLst>
          </p:cNvPr>
          <p:cNvSpPr txBox="1"/>
          <p:nvPr/>
        </p:nvSpPr>
        <p:spPr>
          <a:xfrm>
            <a:off x="6891456" y="2636845"/>
            <a:ext cx="519176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디폴트 범례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ko-KR" altLang="en-US" sz="900" b="1" dirty="0"/>
              <a:t>범례를 단색으로 사용하면 잘 변별력이 부족하므로  </a:t>
            </a:r>
            <a:r>
              <a:rPr lang="en-US" altLang="ko-KR" sz="900" b="1" dirty="0"/>
              <a:t>2</a:t>
            </a:r>
            <a:r>
              <a:rPr lang="ko-KR" altLang="en-US" sz="900" b="1" dirty="0"/>
              <a:t>가지 색 이상으로 할 것</a:t>
            </a:r>
            <a:endParaRPr lang="en-US" altLang="ko-KR" sz="9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3359AC0-771F-CBF3-E244-173CFE0B0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318" y="952200"/>
            <a:ext cx="2016363" cy="57457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7A782-9960-2CBE-92E9-BDBC74CCF42D}"/>
              </a:ext>
            </a:extLst>
          </p:cNvPr>
          <p:cNvSpPr txBox="1"/>
          <p:nvPr/>
        </p:nvSpPr>
        <p:spPr>
          <a:xfrm>
            <a:off x="3291413" y="3676805"/>
            <a:ext cx="2422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총량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전기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가스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난방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도로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레벨</a:t>
            </a:r>
            <a:r>
              <a:rPr lang="en-US" altLang="ko-KR" sz="1100" b="1" dirty="0"/>
              <a:t>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5D63DE-3C95-B8C3-DD45-4937BE81D29D}"/>
              </a:ext>
            </a:extLst>
          </p:cNvPr>
          <p:cNvSpPr txBox="1"/>
          <p:nvPr/>
        </p:nvSpPr>
        <p:spPr>
          <a:xfrm>
            <a:off x="3030155" y="3363258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탄소배출 공간지도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6317118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43FDF-B790-783F-B4BC-052CDC24C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54D5EAC-2958-A3F6-8F82-DC4D8621EF2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EAF39-6ABF-CF72-ADC3-CA5746BB0A75}"/>
              </a:ext>
            </a:extLst>
          </p:cNvPr>
          <p:cNvSpPr txBox="1"/>
          <p:nvPr/>
        </p:nvSpPr>
        <p:spPr>
          <a:xfrm>
            <a:off x="4063561" y="1174658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탄소배출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</a:t>
            </a:r>
            <a:r>
              <a:rPr lang="en-US" altLang="ko-KR" sz="1050" b="1" dirty="0" err="1"/>
              <a:t>tC</a:t>
            </a:r>
            <a:r>
              <a:rPr lang="en-US" altLang="ko-KR" sz="1050" b="1" dirty="0"/>
              <a:t>/yr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1A1B95A-ED52-EBBB-4C6B-0AB1098BBFB5}"/>
              </a:ext>
            </a:extLst>
          </p:cNvPr>
          <p:cNvCxnSpPr/>
          <p:nvPr/>
        </p:nvCxnSpPr>
        <p:spPr>
          <a:xfrm>
            <a:off x="4201227" y="1689567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FFEBD9-76A4-7D63-546A-0825241AD180}"/>
              </a:ext>
            </a:extLst>
          </p:cNvPr>
          <p:cNvSpPr txBox="1"/>
          <p:nvPr/>
        </p:nvSpPr>
        <p:spPr>
          <a:xfrm>
            <a:off x="4068134" y="1766980"/>
            <a:ext cx="1097785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/>
              <a:t>탄소배출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52296C-7B99-1FFC-F3BD-24233672DB34}"/>
              </a:ext>
            </a:extLst>
          </p:cNvPr>
          <p:cNvSpPr txBox="1"/>
          <p:nvPr/>
        </p:nvSpPr>
        <p:spPr>
          <a:xfrm>
            <a:off x="5165919" y="1766980"/>
            <a:ext cx="1533903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탄소배출량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29B57-D0A3-D1C5-4B8B-2C9CAD402B2B}"/>
              </a:ext>
            </a:extLst>
          </p:cNvPr>
          <p:cNvSpPr/>
          <p:nvPr/>
        </p:nvSpPr>
        <p:spPr>
          <a:xfrm>
            <a:off x="1763691" y="1091793"/>
            <a:ext cx="2219960" cy="54349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4C216D-2F1B-FD7F-4AEB-489CFAE8714E}"/>
              </a:ext>
            </a:extLst>
          </p:cNvPr>
          <p:cNvSpPr/>
          <p:nvPr/>
        </p:nvSpPr>
        <p:spPr>
          <a:xfrm>
            <a:off x="1843601" y="1249729"/>
            <a:ext cx="2060140" cy="188574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E79B34-3449-1F3D-1209-C393F4605BA5}"/>
              </a:ext>
            </a:extLst>
          </p:cNvPr>
          <p:cNvSpPr txBox="1"/>
          <p:nvPr/>
        </p:nvSpPr>
        <p:spPr>
          <a:xfrm>
            <a:off x="383212" y="1552350"/>
            <a:ext cx="2422744" cy="1583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탄소배출총량</a:t>
            </a:r>
            <a:r>
              <a:rPr lang="en-US" altLang="ko-KR" sz="11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에너지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건물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수송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 err="1"/>
              <a:t>농축산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폐기물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619D2-A09E-5ED0-B3D0-6AA6E702BC41}"/>
              </a:ext>
            </a:extLst>
          </p:cNvPr>
          <p:cNvSpPr txBox="1"/>
          <p:nvPr/>
        </p:nvSpPr>
        <p:spPr>
          <a:xfrm>
            <a:off x="121954" y="1238803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탄소배출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시군</a:t>
            </a:r>
            <a:r>
              <a:rPr lang="en-US" altLang="ko-KR" sz="1100" b="1" dirty="0"/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6B12DD-4D78-6EF9-62B0-D0E5CEF02883}"/>
              </a:ext>
            </a:extLst>
          </p:cNvPr>
          <p:cNvSpPr/>
          <p:nvPr/>
        </p:nvSpPr>
        <p:spPr>
          <a:xfrm>
            <a:off x="1843601" y="3365351"/>
            <a:ext cx="2060140" cy="887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시군 비교하기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C210F-74FD-DECB-764B-64CDB306835B}"/>
              </a:ext>
            </a:extLst>
          </p:cNvPr>
          <p:cNvSpPr txBox="1"/>
          <p:nvPr/>
        </p:nvSpPr>
        <p:spPr>
          <a:xfrm>
            <a:off x="7091260" y="1174658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ko-KR" altLang="en-US" sz="800" b="1" dirty="0">
                <a:solidFill>
                  <a:srgbClr val="FF0000"/>
                </a:solidFill>
              </a:rPr>
              <a:t>에너지</a:t>
            </a:r>
            <a:r>
              <a:rPr lang="ko-KR" altLang="en-US" sz="800" b="1" dirty="0"/>
              <a:t> 탄소배출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</a:t>
            </a:r>
            <a:r>
              <a:rPr lang="en-US" altLang="ko-KR" sz="1050" b="1" dirty="0" err="1"/>
              <a:t>tC</a:t>
            </a:r>
            <a:r>
              <a:rPr lang="en-US" altLang="ko-KR" sz="1050" b="1" dirty="0"/>
              <a:t>/yr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EDE52F0-3E33-E7EE-29B2-6EF4D273A96C}"/>
              </a:ext>
            </a:extLst>
          </p:cNvPr>
          <p:cNvCxnSpPr/>
          <p:nvPr/>
        </p:nvCxnSpPr>
        <p:spPr>
          <a:xfrm>
            <a:off x="7228926" y="1689567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73BD2C-1652-50DB-D7AF-F92614AB7DF0}"/>
              </a:ext>
            </a:extLst>
          </p:cNvPr>
          <p:cNvSpPr txBox="1"/>
          <p:nvPr/>
        </p:nvSpPr>
        <p:spPr>
          <a:xfrm>
            <a:off x="7026083" y="1841287"/>
            <a:ext cx="1305117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800" b="1" dirty="0">
                <a:solidFill>
                  <a:srgbClr val="FF0000"/>
                </a:solidFill>
              </a:rPr>
              <a:t>에너지</a:t>
            </a:r>
            <a:r>
              <a:rPr lang="ko-KR" altLang="en-US" sz="800" b="1" dirty="0"/>
              <a:t> 탄소배출 총량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10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C56D12-7716-A79E-05CD-CBAB2FF975A9}"/>
              </a:ext>
            </a:extLst>
          </p:cNvPr>
          <p:cNvSpPr txBox="1"/>
          <p:nvPr/>
        </p:nvSpPr>
        <p:spPr>
          <a:xfrm>
            <a:off x="8123868" y="1841287"/>
            <a:ext cx="1904052" cy="662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수원시의 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</a:t>
            </a:r>
            <a:r>
              <a:rPr lang="ko-KR" altLang="en-US" sz="800" b="1" dirty="0">
                <a:solidFill>
                  <a:srgbClr val="FF0000"/>
                </a:solidFill>
              </a:rPr>
              <a:t>에너지</a:t>
            </a:r>
            <a:r>
              <a:rPr lang="ko-KR" altLang="en-US" sz="800" b="1" dirty="0"/>
              <a:t> 탄소배출량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500" b="1" dirty="0"/>
              <a:t>경기도내    </a:t>
            </a:r>
            <a:r>
              <a:rPr lang="en-US" altLang="ko-KR" sz="1000" b="1" dirty="0"/>
              <a:t>15</a:t>
            </a:r>
            <a:r>
              <a:rPr lang="ko-KR" altLang="en-US" sz="1000" b="1" dirty="0"/>
              <a:t>위</a:t>
            </a:r>
            <a:endParaRPr lang="en-US" altLang="ko-KR" sz="800" b="1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BC133C4A-5C5C-1770-C918-CF2A4D0C43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08504"/>
              </p:ext>
            </p:extLst>
          </p:nvPr>
        </p:nvGraphicFramePr>
        <p:xfrm>
          <a:off x="6518419" y="4091121"/>
          <a:ext cx="3373120" cy="12822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동네면적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㎢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탄소배출 총량</a:t>
                      </a: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인당 탄소배출량</a:t>
                      </a:r>
                      <a:endParaRPr lang="en-US" altLang="ko-KR" sz="105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(</a:t>
                      </a:r>
                      <a:r>
                        <a:rPr lang="en-US" altLang="ko-KR" sz="1050" dirty="0" err="1"/>
                        <a:t>tC</a:t>
                      </a:r>
                      <a:r>
                        <a:rPr lang="en-US" altLang="ko-KR" sz="1050" dirty="0"/>
                        <a:t>/1</a:t>
                      </a:r>
                      <a:r>
                        <a:rPr lang="ko-KR" altLang="en-US" sz="1050" dirty="0"/>
                        <a:t>인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01A6BB1D-0969-8E19-DCB8-F77FA0E8B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227" y="3232514"/>
            <a:ext cx="1977299" cy="2242907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5BB77B3-7B23-D4B9-4200-078EC8FCAC23}"/>
              </a:ext>
            </a:extLst>
          </p:cNvPr>
          <p:cNvSpPr/>
          <p:nvPr/>
        </p:nvSpPr>
        <p:spPr>
          <a:xfrm>
            <a:off x="6218932" y="4548218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B1993F65-F56D-34D7-F7CB-B45FE19BD8DF}"/>
              </a:ext>
            </a:extLst>
          </p:cNvPr>
          <p:cNvCxnSpPr/>
          <p:nvPr/>
        </p:nvCxnSpPr>
        <p:spPr>
          <a:xfrm flipH="1">
            <a:off x="5735320" y="3135474"/>
            <a:ext cx="1290763" cy="628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250FFE-698E-6452-4371-8868DC639599}"/>
              </a:ext>
            </a:extLst>
          </p:cNvPr>
          <p:cNvSpPr txBox="1"/>
          <p:nvPr/>
        </p:nvSpPr>
        <p:spPr>
          <a:xfrm>
            <a:off x="7032405" y="2903758"/>
            <a:ext cx="2422744" cy="905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00" b="1" dirty="0"/>
              <a:t>1. </a:t>
            </a:r>
            <a:r>
              <a:rPr lang="ko-KR" altLang="en-US" sz="600" b="1" dirty="0"/>
              <a:t>탄소배출총량</a:t>
            </a:r>
            <a:r>
              <a:rPr lang="en-US" altLang="ko-KR" sz="600" b="1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600" b="1" dirty="0"/>
              <a:t>2. </a:t>
            </a:r>
            <a:r>
              <a:rPr lang="ko-KR" altLang="en-US" sz="600" b="1" dirty="0"/>
              <a:t>에너지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600" b="1" dirty="0"/>
              <a:t>3. </a:t>
            </a:r>
            <a:r>
              <a:rPr lang="ko-KR" altLang="en-US" sz="600" b="1" dirty="0"/>
              <a:t>건물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600" b="1" dirty="0"/>
              <a:t>4. </a:t>
            </a:r>
            <a:r>
              <a:rPr lang="ko-KR" altLang="en-US" sz="600" b="1" dirty="0"/>
              <a:t>수송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600" b="1" dirty="0"/>
              <a:t>5. </a:t>
            </a:r>
            <a:r>
              <a:rPr lang="ko-KR" altLang="en-US" sz="600" b="1" dirty="0" err="1"/>
              <a:t>농축산</a:t>
            </a:r>
            <a:endParaRPr lang="en-US" altLang="ko-KR" sz="600" b="1" dirty="0"/>
          </a:p>
          <a:p>
            <a:pPr>
              <a:lnSpc>
                <a:spcPct val="150000"/>
              </a:lnSpc>
            </a:pPr>
            <a:r>
              <a:rPr lang="en-US" altLang="ko-KR" sz="600" b="1" dirty="0"/>
              <a:t>5. </a:t>
            </a:r>
            <a:r>
              <a:rPr lang="ko-KR" altLang="en-US" sz="600" b="1" dirty="0"/>
              <a:t>폐기물</a:t>
            </a:r>
            <a:endParaRPr lang="en-US" altLang="ko-KR" sz="600" b="1" dirty="0"/>
          </a:p>
        </p:txBody>
      </p:sp>
    </p:spTree>
    <p:extLst>
      <p:ext uri="{BB962C8B-B14F-4D97-AF65-F5344CB8AC3E}">
        <p14:creationId xmlns:p14="http://schemas.microsoft.com/office/powerpoint/2010/main" val="56258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13FBAF-F8E5-C031-2011-C5661649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145E1E7-3149-2C6D-3854-12C230CF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1" y="1135117"/>
            <a:ext cx="2932660" cy="52842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BB442-DD8C-CE7B-8691-75D8FA70A1E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E3274-5AF7-A1BA-F4DF-F38964342036}"/>
              </a:ext>
            </a:extLst>
          </p:cNvPr>
          <p:cNvSpPr txBox="1"/>
          <p:nvPr/>
        </p:nvSpPr>
        <p:spPr>
          <a:xfrm>
            <a:off x="3383879" y="1792363"/>
            <a:ext cx="4942241" cy="193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시군의 탄소배출 분야별 총량을 </a:t>
            </a:r>
            <a:r>
              <a:rPr lang="ko-KR" altLang="en-US" sz="900" b="1" dirty="0" err="1"/>
              <a:t>보여줄것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탄소배출총량 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에너지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건물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수송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5. </a:t>
            </a:r>
            <a:r>
              <a:rPr lang="ko-KR" altLang="en-US" sz="900" b="1" dirty="0" err="1"/>
              <a:t>농축산</a:t>
            </a:r>
            <a:endParaRPr lang="ko-KR" altLang="en-US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5. </a:t>
            </a:r>
            <a:r>
              <a:rPr lang="ko-KR" altLang="en-US" sz="900" b="1" dirty="0"/>
              <a:t>폐기물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6AE16-A172-0AF6-FA5B-DC8F9CA057E7}"/>
              </a:ext>
            </a:extLst>
          </p:cNvPr>
          <p:cNvSpPr txBox="1"/>
          <p:nvPr/>
        </p:nvSpPr>
        <p:spPr>
          <a:xfrm>
            <a:off x="441247" y="1382352"/>
            <a:ext cx="1792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탄소배출량</a:t>
            </a:r>
            <a:endParaRPr lang="ko-KR" altLang="en-US" sz="1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01C2732-6720-0491-22D1-061E1FE8C592}"/>
              </a:ext>
            </a:extLst>
          </p:cNvPr>
          <p:cNvCxnSpPr/>
          <p:nvPr/>
        </p:nvCxnSpPr>
        <p:spPr>
          <a:xfrm>
            <a:off x="1882853" y="1628573"/>
            <a:ext cx="71620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AD5A1B-1BBC-5988-2610-3E6F8C3CECAF}"/>
              </a:ext>
            </a:extLst>
          </p:cNvPr>
          <p:cNvSpPr txBox="1"/>
          <p:nvPr/>
        </p:nvSpPr>
        <p:spPr>
          <a:xfrm>
            <a:off x="3460079" y="4200283"/>
            <a:ext cx="4942241" cy="1935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시군의 탄소배출 분야별 </a:t>
            </a:r>
            <a:r>
              <a:rPr lang="en-US" altLang="ko-KR" sz="900" b="1" dirty="0"/>
              <a:t>1</a:t>
            </a:r>
            <a:r>
              <a:rPr lang="ko-KR" altLang="en-US" sz="900" b="1" dirty="0"/>
              <a:t>인당 총량을 보여줄 것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탄소배출총량 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에너지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건물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수송</a:t>
            </a:r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5. </a:t>
            </a:r>
            <a:r>
              <a:rPr lang="ko-KR" altLang="en-US" sz="900" b="1" dirty="0" err="1"/>
              <a:t>농축산</a:t>
            </a:r>
            <a:endParaRPr lang="ko-KR" altLang="en-US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5. </a:t>
            </a:r>
            <a:r>
              <a:rPr lang="ko-KR" altLang="en-US" sz="900" b="1" dirty="0"/>
              <a:t>폐기물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endParaRPr lang="en-US" altLang="ko-KR" sz="9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5A3395-1A79-68F3-A06B-95DFFB340043}"/>
              </a:ext>
            </a:extLst>
          </p:cNvPr>
          <p:cNvSpPr txBox="1"/>
          <p:nvPr/>
        </p:nvSpPr>
        <p:spPr>
          <a:xfrm>
            <a:off x="314247" y="3727636"/>
            <a:ext cx="17929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1" dirty="0"/>
              <a:t>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1</a:t>
            </a:r>
            <a:r>
              <a:rPr lang="ko-KR" altLang="en-US" sz="1000" b="1" dirty="0"/>
              <a:t>인당 탄소배출량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132985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53C34-EA6C-4E27-F3BA-A021C5992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B21156-2C75-8B77-5587-385E5504352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기후지도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E6194-3909-DF2C-222B-0F807F9B2B9C}"/>
              </a:ext>
            </a:extLst>
          </p:cNvPr>
          <p:cNvSpPr txBox="1"/>
          <p:nvPr/>
        </p:nvSpPr>
        <p:spPr>
          <a:xfrm>
            <a:off x="4546424" y="1760985"/>
            <a:ext cx="317517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서브페이지에서는 면적분석만 제공함</a:t>
            </a:r>
            <a:endParaRPr lang="en-US" altLang="ko-KR" sz="1100" b="1" dirty="0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33EAE212-4584-609C-126F-DCEF1E224144}"/>
              </a:ext>
            </a:extLst>
          </p:cNvPr>
          <p:cNvSpPr/>
          <p:nvPr/>
        </p:nvSpPr>
        <p:spPr>
          <a:xfrm>
            <a:off x="3418880" y="3073470"/>
            <a:ext cx="707197" cy="3555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D49A34-2834-F686-9C99-881C651545DF}"/>
              </a:ext>
            </a:extLst>
          </p:cNvPr>
          <p:cNvSpPr txBox="1"/>
          <p:nvPr/>
        </p:nvSpPr>
        <p:spPr>
          <a:xfrm>
            <a:off x="713576" y="2808725"/>
            <a:ext cx="2422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총량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전기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가스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건축물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난방</a:t>
            </a:r>
            <a:r>
              <a:rPr lang="en-US" altLang="ko-KR" sz="11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도로 탄소배출량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레벨</a:t>
            </a:r>
            <a:r>
              <a:rPr lang="en-US" altLang="ko-KR" sz="1100" b="1" dirty="0"/>
              <a:t>6)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2516A4-73AB-5515-B91E-4783F7E277E3}"/>
              </a:ext>
            </a:extLst>
          </p:cNvPr>
          <p:cNvSpPr txBox="1"/>
          <p:nvPr/>
        </p:nvSpPr>
        <p:spPr>
          <a:xfrm>
            <a:off x="452318" y="2495178"/>
            <a:ext cx="19387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탄소배출 공간지도</a:t>
            </a:r>
            <a:endParaRPr lang="en-US" altLang="ko-KR" sz="1100" b="1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18CE29-9BB8-4020-EEC6-20E691FFD84B}"/>
              </a:ext>
            </a:extLst>
          </p:cNvPr>
          <p:cNvSpPr/>
          <p:nvPr/>
        </p:nvSpPr>
        <p:spPr>
          <a:xfrm>
            <a:off x="4485366" y="2723528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4CFD5F-32E0-68A3-633C-0E8CEC01AF53}"/>
              </a:ext>
            </a:extLst>
          </p:cNvPr>
          <p:cNvSpPr txBox="1"/>
          <p:nvPr/>
        </p:nvSpPr>
        <p:spPr>
          <a:xfrm>
            <a:off x="6790182" y="2723528"/>
            <a:ext cx="3258057" cy="1104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토양 탄소저장총량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토양 </a:t>
            </a:r>
            <a:r>
              <a:rPr lang="ko-KR" altLang="en-US" sz="900" b="1" dirty="0" err="1"/>
              <a:t>탄소저장량</a:t>
            </a:r>
            <a:r>
              <a:rPr lang="ko-KR" altLang="en-US" sz="900" b="1" dirty="0"/>
              <a:t> 단위면적당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4426737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42AF7-A7A9-79D6-BFC4-649269FFE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51815-DD0A-E692-1ADB-8AE5EA734C98}"/>
              </a:ext>
            </a:extLst>
          </p:cNvPr>
          <p:cNvSpPr txBox="1"/>
          <p:nvPr/>
        </p:nvSpPr>
        <p:spPr>
          <a:xfrm>
            <a:off x="1912839" y="3198167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온실가스 인벤토리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미정</a:t>
            </a:r>
          </a:p>
        </p:txBody>
      </p:sp>
    </p:spTree>
    <p:extLst>
      <p:ext uri="{BB962C8B-B14F-4D97-AF65-F5344CB8AC3E}">
        <p14:creationId xmlns:p14="http://schemas.microsoft.com/office/powerpoint/2010/main" val="907660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7072-6C9D-1648-2F71-C877687F8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FB1F05DD-7D48-E81A-81F4-21D0A4B95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82286360-FEED-4CFA-228A-B5AD2828287A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C4299-B767-DC07-E2E9-A0B2317231A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 흡수지도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29D964-ADDF-1B65-1BDF-BD770F89CB6F}"/>
              </a:ext>
            </a:extLst>
          </p:cNvPr>
          <p:cNvSpPr/>
          <p:nvPr/>
        </p:nvSpPr>
        <p:spPr>
          <a:xfrm>
            <a:off x="3961467" y="2389874"/>
            <a:ext cx="7696200" cy="43688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D038A41-949A-D7D0-C54B-435C1C0F23A7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913DEB3-9EFE-2E10-ED6F-CE420F7464D8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6C41D10F-EEE6-62E3-5BA7-09AD90BD64CE}"/>
              </a:ext>
            </a:extLst>
          </p:cNvPr>
          <p:cNvSpPr/>
          <p:nvPr/>
        </p:nvSpPr>
        <p:spPr>
          <a:xfrm>
            <a:off x="246099" y="4098843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55B6AB6D-5F82-11CE-E6A8-694D74DD2CC0}"/>
              </a:ext>
            </a:extLst>
          </p:cNvPr>
          <p:cNvSpPr/>
          <p:nvPr/>
        </p:nvSpPr>
        <p:spPr>
          <a:xfrm>
            <a:off x="9524891" y="178085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285138"/>
              <a:gd name="adj4" fmla="val -3115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위와 다른 색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단색사용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2C96787-0A86-4158-ECC6-3B52EF177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467" y="300382"/>
            <a:ext cx="3940465" cy="1911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5A0B9D-DFCA-BE18-A19A-07E7E7BB9911}"/>
              </a:ext>
            </a:extLst>
          </p:cNvPr>
          <p:cNvSpPr txBox="1"/>
          <p:nvPr/>
        </p:nvSpPr>
        <p:spPr>
          <a:xfrm>
            <a:off x="6981145" y="321437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134180-22EB-4323-7979-87A854DB821D}"/>
              </a:ext>
            </a:extLst>
          </p:cNvPr>
          <p:cNvSpPr/>
          <p:nvPr/>
        </p:nvSpPr>
        <p:spPr>
          <a:xfrm>
            <a:off x="7753350" y="2586347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 err="1"/>
              <a:t>탄소흡수량</a:t>
            </a:r>
            <a:r>
              <a:rPr lang="ko-KR" altLang="en-US" sz="1200" dirty="0"/>
              <a:t> 산정 자세한 개념도 넣을 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 err="1"/>
              <a:t>류영렬</a:t>
            </a:r>
            <a:r>
              <a:rPr lang="ko-KR" altLang="en-US" sz="1200" dirty="0"/>
              <a:t> </a:t>
            </a:r>
            <a:r>
              <a:rPr lang="ko-KR" altLang="en-US" sz="1200" dirty="0" err="1"/>
              <a:t>교수님팀에서</a:t>
            </a:r>
            <a:r>
              <a:rPr lang="ko-KR" altLang="en-US" sz="1200" dirty="0"/>
              <a:t> 작성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위성영상</a:t>
            </a:r>
            <a:r>
              <a:rPr lang="en-US" altLang="ko-KR" sz="1200" dirty="0"/>
              <a:t>, BESS</a:t>
            </a:r>
            <a:r>
              <a:rPr lang="ko-KR" altLang="en-US" sz="1200" dirty="0"/>
              <a:t>모형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플럭스타워</a:t>
            </a:r>
            <a:r>
              <a:rPr lang="en-US" altLang="ko-KR" sz="1200" dirty="0"/>
              <a:t> </a:t>
            </a:r>
            <a:r>
              <a:rPr lang="ko-KR" altLang="en-US" sz="1200" dirty="0"/>
              <a:t>검증 등 </a:t>
            </a:r>
            <a:r>
              <a:rPr lang="ko-KR" altLang="en-US" sz="1200" dirty="0" err="1"/>
              <a:t>흡수량</a:t>
            </a:r>
            <a:r>
              <a:rPr lang="ko-KR" altLang="en-US" sz="1200" dirty="0"/>
              <a:t> 산정의 주요 흐름과 이미지 등을 세부적으로 작성</a:t>
            </a:r>
            <a:r>
              <a:rPr lang="en-US" altLang="ko-KR" sz="1200" dirty="0"/>
              <a:t>. </a:t>
            </a:r>
            <a:r>
              <a:rPr lang="ko-KR" altLang="en-US" sz="1200" dirty="0"/>
              <a:t>장점이 부곽 되도록 작성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작성된 안은 </a:t>
            </a:r>
            <a:r>
              <a:rPr lang="ko-KR" altLang="en-US" sz="1200" dirty="0" err="1"/>
              <a:t>올포에서</a:t>
            </a:r>
            <a:r>
              <a:rPr lang="ko-KR" altLang="en-US" sz="1200" dirty="0"/>
              <a:t> 디자인 작업 </a:t>
            </a:r>
            <a:r>
              <a:rPr lang="ko-KR" altLang="en-US" sz="1200" dirty="0" err="1"/>
              <a:t>재실시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약간의 동적효과 넣을 것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453262-1370-5E39-B260-3FEB0FAA006A}"/>
              </a:ext>
            </a:extLst>
          </p:cNvPr>
          <p:cNvSpPr txBox="1"/>
          <p:nvPr/>
        </p:nvSpPr>
        <p:spPr>
          <a:xfrm>
            <a:off x="4262542" y="3687972"/>
            <a:ext cx="3189734" cy="29799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700" dirty="0">
                <a:solidFill>
                  <a:schemeClr val="bg1"/>
                </a:solidFill>
              </a:rPr>
              <a:t>10m </a:t>
            </a:r>
            <a:r>
              <a:rPr lang="ko-KR" altLang="en-US" sz="700" dirty="0">
                <a:solidFill>
                  <a:schemeClr val="bg1"/>
                </a:solidFill>
              </a:rPr>
              <a:t>고해상도로 구축된 정밀한 공간정보 서비스로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지역 생태계의 탄소흡수 능력을 과학적으로 </a:t>
            </a:r>
            <a:r>
              <a:rPr lang="ko-KR" altLang="en-US" sz="700" dirty="0" err="1">
                <a:solidFill>
                  <a:schemeClr val="bg1"/>
                </a:solidFill>
              </a:rPr>
              <a:t>시각화합니다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이 지도는 위성영상 분석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dirty="0">
                <a:solidFill>
                  <a:schemeClr val="bg1"/>
                </a:solidFill>
              </a:rPr>
              <a:t> 실측 데이터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그리고 생물물리학적 추정 시스템</a:t>
            </a:r>
            <a:r>
              <a:rPr lang="en-US" altLang="ko-KR" sz="700" dirty="0">
                <a:solidFill>
                  <a:schemeClr val="bg1"/>
                </a:solidFill>
              </a:rPr>
              <a:t>(BESS) </a:t>
            </a:r>
            <a:r>
              <a:rPr lang="ko-KR" altLang="en-US" sz="700" dirty="0">
                <a:solidFill>
                  <a:schemeClr val="bg1"/>
                </a:solidFill>
              </a:rPr>
              <a:t>모형의 통합 적용을 통해 개발되었습니다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지도에는 경기도 내 산림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농경지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습지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 녹지 등 다양한 생태계의 </a:t>
            </a:r>
            <a:r>
              <a:rPr lang="ko-KR" altLang="en-US" sz="700" dirty="0" err="1">
                <a:solidFill>
                  <a:schemeClr val="bg1"/>
                </a:solidFill>
              </a:rPr>
              <a:t>탄소흡수량이</a:t>
            </a:r>
            <a:r>
              <a:rPr lang="ko-KR" altLang="en-US" sz="700" dirty="0">
                <a:solidFill>
                  <a:schemeClr val="bg1"/>
                </a:solidFill>
              </a:rPr>
              <a:t> 색상으로 구분되어 표시됩니다</a:t>
            </a:r>
            <a:r>
              <a:rPr lang="en-US" altLang="ko-KR" sz="700" dirty="0">
                <a:solidFill>
                  <a:schemeClr val="bg1"/>
                </a:solidFill>
              </a:rPr>
              <a:t>. BESS </a:t>
            </a:r>
            <a:r>
              <a:rPr lang="ko-KR" altLang="en-US" sz="700" dirty="0">
                <a:solidFill>
                  <a:schemeClr val="bg1"/>
                </a:solidFill>
              </a:rPr>
              <a:t>모형을 활용한 </a:t>
            </a:r>
            <a:r>
              <a:rPr lang="ko-KR" altLang="en-US" sz="700" dirty="0" err="1">
                <a:solidFill>
                  <a:schemeClr val="bg1"/>
                </a:solidFill>
              </a:rPr>
              <a:t>기작중심</a:t>
            </a:r>
            <a:r>
              <a:rPr lang="ko-KR" altLang="en-US" sz="700" dirty="0">
                <a:solidFill>
                  <a:schemeClr val="bg1"/>
                </a:solidFill>
              </a:rPr>
              <a:t> 접근법은 수목의 광합성과 생태계 호흡을 정밀하게 모델링하여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계절적 변화와 환경 조건에 따른 </a:t>
            </a:r>
            <a:r>
              <a:rPr lang="ko-KR" altLang="en-US" sz="700" dirty="0" err="1">
                <a:solidFill>
                  <a:schemeClr val="bg1"/>
                </a:solidFill>
              </a:rPr>
              <a:t>탄소흡수량의</a:t>
            </a:r>
            <a:r>
              <a:rPr lang="ko-KR" altLang="en-US" sz="700" dirty="0">
                <a:solidFill>
                  <a:schemeClr val="bg1"/>
                </a:solidFill>
              </a:rPr>
              <a:t> 변화까지 반영합니다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위성영상에서 추출한 식생지수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 err="1">
                <a:solidFill>
                  <a:schemeClr val="bg1"/>
                </a:solidFill>
              </a:rPr>
              <a:t>엽면적지수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 err="1">
                <a:solidFill>
                  <a:schemeClr val="bg1"/>
                </a:solidFill>
              </a:rPr>
              <a:t>토지피복</a:t>
            </a:r>
            <a:r>
              <a:rPr lang="ko-KR" altLang="en-US" sz="700" dirty="0">
                <a:solidFill>
                  <a:schemeClr val="bg1"/>
                </a:solidFill>
              </a:rPr>
              <a:t> 정보와 기상 데이터를 기반으로 </a:t>
            </a:r>
            <a:r>
              <a:rPr lang="ko-KR" altLang="en-US" sz="70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700" dirty="0">
                <a:solidFill>
                  <a:schemeClr val="bg1"/>
                </a:solidFill>
              </a:rPr>
              <a:t> 산정했으며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 err="1">
                <a:solidFill>
                  <a:schemeClr val="bg1"/>
                </a:solidFill>
              </a:rPr>
              <a:t>플럭스타워</a:t>
            </a:r>
            <a:r>
              <a:rPr lang="ko-KR" altLang="en-US" sz="700" dirty="0">
                <a:solidFill>
                  <a:schemeClr val="bg1"/>
                </a:solidFill>
              </a:rPr>
              <a:t> 데이터로 검증 과정을 거쳤습니다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이 지도는 기후변화 대응 정책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도시계획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산림 관리 등의 의사결정에 활용될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시민들에게는 지역 탄소흡수 현황을 이해할 수 있는 교육적 도구가 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기후플랫폼을 통해 사용자는 경기도 전역의 탄소흡수 정보를 </a:t>
            </a:r>
            <a:r>
              <a:rPr lang="en-US" altLang="ko-KR" sz="700" dirty="0">
                <a:solidFill>
                  <a:schemeClr val="bg1"/>
                </a:solidFill>
              </a:rPr>
              <a:t>interactive</a:t>
            </a:r>
            <a:r>
              <a:rPr lang="ko-KR" altLang="en-US" sz="700" dirty="0">
                <a:solidFill>
                  <a:schemeClr val="bg1"/>
                </a:solidFill>
              </a:rPr>
              <a:t>하게 탐색하고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시간에 따른 변화 추이도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  <a:endParaRPr lang="ko-KR" altLang="en-US" sz="7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4F031C-02DD-3D20-45F8-B6CBD2C6BD35}"/>
              </a:ext>
            </a:extLst>
          </p:cNvPr>
          <p:cNvSpPr txBox="1"/>
          <p:nvPr/>
        </p:nvSpPr>
        <p:spPr>
          <a:xfrm>
            <a:off x="4138166" y="2439092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위성영상과 </a:t>
            </a:r>
            <a:r>
              <a:rPr lang="en-US" altLang="ko-KR" sz="1200" dirty="0">
                <a:solidFill>
                  <a:schemeClr val="bg1"/>
                </a:solidFill>
              </a:rPr>
              <a:t>BESS </a:t>
            </a:r>
            <a:r>
              <a:rPr lang="ko-KR" altLang="en-US" sz="1200" dirty="0">
                <a:solidFill>
                  <a:schemeClr val="bg1"/>
                </a:solidFill>
              </a:rPr>
              <a:t>모형으로 구축한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 err="1">
                <a:solidFill>
                  <a:schemeClr val="bg1"/>
                </a:solidFill>
              </a:rPr>
              <a:t>고정밀</a:t>
            </a:r>
            <a:r>
              <a:rPr lang="ko-KR" altLang="en-US" sz="1200" dirty="0">
                <a:solidFill>
                  <a:schemeClr val="bg1"/>
                </a:solidFill>
              </a:rPr>
              <a:t> 탄소흡수원 지도기반의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기후변화 대응 솔루션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4948DD9-3DED-B931-1ABE-F1B9FA8800EA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F9F7899C-FB1C-D6E8-944A-91ACFA6A4A4B}"/>
              </a:ext>
            </a:extLst>
          </p:cNvPr>
          <p:cNvSpPr/>
          <p:nvPr/>
        </p:nvSpPr>
        <p:spPr>
          <a:xfrm>
            <a:off x="3914614" y="3495527"/>
            <a:ext cx="3765550" cy="327109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설명선: 선(테두리 및 강조선) 17">
            <a:extLst>
              <a:ext uri="{FF2B5EF4-FFF2-40B4-BE49-F238E27FC236}">
                <a16:creationId xmlns:a16="http://schemas.microsoft.com/office/drawing/2014/main" id="{9E81DFD1-F62E-39C9-B15C-D26F4ABF6AF7}"/>
              </a:ext>
            </a:extLst>
          </p:cNvPr>
          <p:cNvSpPr/>
          <p:nvPr/>
        </p:nvSpPr>
        <p:spPr>
          <a:xfrm>
            <a:off x="8773153" y="227475"/>
            <a:ext cx="3305954" cy="534572"/>
          </a:xfrm>
          <a:prstGeom prst="accentBorderCallout1">
            <a:avLst>
              <a:gd name="adj1" fmla="val 18750"/>
              <a:gd name="adj2" fmla="val -8333"/>
              <a:gd name="adj3" fmla="val 653092"/>
              <a:gd name="adj4" fmla="val -7890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200" b="1" dirty="0" err="1">
                <a:solidFill>
                  <a:schemeClr val="tx1"/>
                </a:solidFill>
              </a:rPr>
              <a:t>설명글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특징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개발방향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제작목적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장점</a:t>
            </a:r>
            <a:r>
              <a:rPr lang="en-US" altLang="ko-KR" sz="1200" b="1" dirty="0">
                <a:solidFill>
                  <a:schemeClr val="tx1"/>
                </a:solidFill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</a:rPr>
              <a:t>활용분야</a:t>
            </a:r>
            <a:endParaRPr lang="en-US" altLang="ko-KR" sz="1200" b="1" dirty="0">
              <a:solidFill>
                <a:schemeClr val="tx1"/>
              </a:solidFill>
            </a:endParaRPr>
          </a:p>
          <a:p>
            <a:r>
              <a:rPr lang="ko-KR" altLang="en-US" sz="1200" b="1" dirty="0">
                <a:solidFill>
                  <a:schemeClr val="tx1"/>
                </a:solidFill>
              </a:rPr>
              <a:t>중심으로 작성 </a:t>
            </a:r>
            <a:r>
              <a:rPr lang="en-US" altLang="ko-KR" sz="1200" b="1" dirty="0">
                <a:solidFill>
                  <a:schemeClr val="tx1"/>
                </a:solidFill>
              </a:rPr>
              <a:t>250~300 </a:t>
            </a:r>
            <a:r>
              <a:rPr lang="ko-KR" altLang="en-US" sz="1200" b="1" dirty="0">
                <a:solidFill>
                  <a:schemeClr val="tx1"/>
                </a:solidFill>
              </a:rPr>
              <a:t>단어 이내로 작성</a:t>
            </a:r>
          </a:p>
        </p:txBody>
      </p:sp>
      <p:sp>
        <p:nvSpPr>
          <p:cNvPr id="19" name="설명선: 선(테두리 및 강조선) 18">
            <a:extLst>
              <a:ext uri="{FF2B5EF4-FFF2-40B4-BE49-F238E27FC236}">
                <a16:creationId xmlns:a16="http://schemas.microsoft.com/office/drawing/2014/main" id="{F391F843-E487-7EF5-B8E1-79FE50EBB875}"/>
              </a:ext>
            </a:extLst>
          </p:cNvPr>
          <p:cNvSpPr/>
          <p:nvPr/>
        </p:nvSpPr>
        <p:spPr>
          <a:xfrm>
            <a:off x="8753533" y="1123827"/>
            <a:ext cx="2904134" cy="291737"/>
          </a:xfrm>
          <a:prstGeom prst="accentBorderCallout1">
            <a:avLst>
              <a:gd name="adj1" fmla="val 18750"/>
              <a:gd name="adj2" fmla="val -8333"/>
              <a:gd name="adj3" fmla="val 602924"/>
              <a:gd name="adj4" fmla="val -11724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schemeClr val="tx1"/>
                </a:solidFill>
              </a:rPr>
              <a:t>설명글</a:t>
            </a:r>
            <a:r>
              <a:rPr lang="ko-KR" altLang="en-US" sz="1200" b="1" dirty="0">
                <a:solidFill>
                  <a:schemeClr val="tx1"/>
                </a:solidFill>
              </a:rPr>
              <a:t> 요약</a:t>
            </a:r>
            <a:r>
              <a:rPr lang="en-US" altLang="ko-KR" sz="1200" b="1" dirty="0">
                <a:solidFill>
                  <a:schemeClr val="tx1"/>
                </a:solidFill>
              </a:rPr>
              <a:t>, 2</a:t>
            </a:r>
            <a:r>
              <a:rPr lang="ko-KR" altLang="en-US" sz="1200" b="1" dirty="0">
                <a:solidFill>
                  <a:schemeClr val="tx1"/>
                </a:solidFill>
              </a:rPr>
              <a:t>줄</a:t>
            </a:r>
            <a:r>
              <a:rPr lang="en-US" altLang="ko-KR" sz="1200" b="1" dirty="0">
                <a:solidFill>
                  <a:schemeClr val="tx1"/>
                </a:solidFill>
              </a:rPr>
              <a:t>~3</a:t>
            </a:r>
            <a:r>
              <a:rPr lang="ko-KR" altLang="en-US" sz="1200" b="1" dirty="0">
                <a:solidFill>
                  <a:schemeClr val="tx1"/>
                </a:solidFill>
              </a:rPr>
              <a:t>줄</a:t>
            </a:r>
            <a:r>
              <a:rPr lang="en-US" altLang="ko-KR" sz="1200" b="1" dirty="0">
                <a:solidFill>
                  <a:schemeClr val="tx1"/>
                </a:solidFill>
              </a:rPr>
              <a:t>, 15~20</a:t>
            </a:r>
            <a:r>
              <a:rPr lang="ko-KR" altLang="en-US" sz="1200" b="1" dirty="0">
                <a:solidFill>
                  <a:schemeClr val="tx1"/>
                </a:solidFill>
              </a:rPr>
              <a:t>단어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F4D4E34-36B1-C38B-D1D9-8A764CDF8760}"/>
              </a:ext>
            </a:extLst>
          </p:cNvPr>
          <p:cNvSpPr/>
          <p:nvPr/>
        </p:nvSpPr>
        <p:spPr>
          <a:xfrm>
            <a:off x="3255848" y="2323954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4039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9F1D1-AC87-5AD0-B69A-9B9DA581D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928049-0C73-6F35-C72D-AA43BE534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온실가스 인벤토리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미정</a:t>
            </a:r>
          </a:p>
        </p:txBody>
      </p:sp>
    </p:spTree>
    <p:extLst>
      <p:ext uri="{BB962C8B-B14F-4D97-AF65-F5344CB8AC3E}">
        <p14:creationId xmlns:p14="http://schemas.microsoft.com/office/powerpoint/2010/main" val="3541939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2811C-CF3F-DE92-2605-2A856B6B79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BA6FFD4-0279-A65A-A473-6EA9348C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1308E33-E744-461F-7378-6927665B615F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51E609-0E3E-F4E6-2AF2-FD1D5D1E01D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 흡수지도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4B1B57-A91F-7EB3-8EBC-9CC8A63C6177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46C72A-04D9-A11B-7AF4-CF3E9B256D46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F3EB344-0934-C14E-7FCD-18923C25B0D5}"/>
              </a:ext>
            </a:extLst>
          </p:cNvPr>
          <p:cNvSpPr/>
          <p:nvPr/>
        </p:nvSpPr>
        <p:spPr>
          <a:xfrm>
            <a:off x="246099" y="4098843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FDF2B49-7632-3D4E-1343-DE294438DE5D}"/>
              </a:ext>
            </a:extLst>
          </p:cNvPr>
          <p:cNvSpPr/>
          <p:nvPr/>
        </p:nvSpPr>
        <p:spPr>
          <a:xfrm>
            <a:off x="235349" y="5111316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DCE2C39-F42B-E9B6-FFDD-BB69FB6C40BD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2A7C5DF-EBE9-8E77-9DDF-E8FAC261A744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E561D4F-D241-FF21-4A7B-08C44AE00EBA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3155790-0D21-9E9D-92DD-A9B354A7006A}"/>
              </a:ext>
            </a:extLst>
          </p:cNvPr>
          <p:cNvSpPr txBox="1"/>
          <p:nvPr/>
        </p:nvSpPr>
        <p:spPr>
          <a:xfrm>
            <a:off x="4453331" y="253846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탄소흡수지도 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dirty="0">
                <a:solidFill>
                  <a:schemeClr val="bg1"/>
                </a:solidFill>
              </a:rPr>
              <a:t>10m </a:t>
            </a:r>
            <a:r>
              <a:rPr lang="ko-KR" altLang="en-US" sz="1050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dirty="0">
                <a:solidFill>
                  <a:schemeClr val="bg1"/>
                </a:solidFill>
              </a:rPr>
              <a:t>BESS </a:t>
            </a:r>
            <a:r>
              <a:rPr lang="ko-KR" altLang="en-US" sz="1050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  <a:r>
              <a:rPr lang="ko-KR" altLang="en-US" sz="1050" dirty="0">
                <a:solidFill>
                  <a:schemeClr val="bg1"/>
                </a:solidFill>
              </a:rPr>
              <a:t>산림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DF05D9D-F4AD-43CC-D227-7850F93B1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41198DF5-F8CD-DF61-A13C-CC637AFC2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6442" y="-584218"/>
            <a:ext cx="2730640" cy="571529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737301B5-01B7-D834-6CCE-0A19C487EE22}"/>
              </a:ext>
            </a:extLst>
          </p:cNvPr>
          <p:cNvSpPr/>
          <p:nvPr/>
        </p:nvSpPr>
        <p:spPr>
          <a:xfrm>
            <a:off x="3442846" y="300382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9350C23-6FED-FAF8-1B03-A02027371906}"/>
              </a:ext>
            </a:extLst>
          </p:cNvPr>
          <p:cNvSpPr/>
          <p:nvPr/>
        </p:nvSpPr>
        <p:spPr>
          <a:xfrm>
            <a:off x="6988419" y="482533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867737B-31C5-48E9-8548-FCE1251D2F0C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2C658BC-8FFA-7AAC-88EF-0C1652ACAFBA}"/>
              </a:ext>
            </a:extLst>
          </p:cNvPr>
          <p:cNvSpPr txBox="1"/>
          <p:nvPr/>
        </p:nvSpPr>
        <p:spPr>
          <a:xfrm>
            <a:off x="4476126" y="2444656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총일차생산량</a:t>
            </a:r>
            <a:r>
              <a:rPr lang="ko-KR" altLang="en-US" sz="1400" b="1" dirty="0">
                <a:solidFill>
                  <a:schemeClr val="bg1"/>
                </a:solidFill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</a:rPr>
              <a:t>(GPP)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dirty="0">
                <a:solidFill>
                  <a:schemeClr val="bg1"/>
                </a:solidFill>
              </a:rPr>
              <a:t>10m </a:t>
            </a:r>
            <a:r>
              <a:rPr lang="ko-KR" altLang="en-US" sz="1050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dirty="0">
                <a:solidFill>
                  <a:schemeClr val="bg1"/>
                </a:solidFill>
              </a:rPr>
              <a:t>BESS </a:t>
            </a:r>
            <a:r>
              <a:rPr lang="ko-KR" altLang="en-US" sz="1050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  <a:r>
              <a:rPr lang="ko-KR" altLang="en-US" sz="1050" dirty="0">
                <a:solidFill>
                  <a:schemeClr val="bg1"/>
                </a:solidFill>
              </a:rPr>
              <a:t>산림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EF3FCB-95F3-3BFB-5C0C-048A02B2A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E3B9792-00C1-9C35-B6D8-98758F9C224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A8CC0B-0E9F-A44B-7C78-20300BC96B07}"/>
              </a:ext>
            </a:extLst>
          </p:cNvPr>
          <p:cNvSpPr txBox="1"/>
          <p:nvPr/>
        </p:nvSpPr>
        <p:spPr>
          <a:xfrm>
            <a:off x="4472090" y="4601665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순일차</a:t>
            </a:r>
            <a:r>
              <a:rPr lang="ko-KR" altLang="en-US" sz="1400" b="1" dirty="0">
                <a:solidFill>
                  <a:schemeClr val="bg1"/>
                </a:solidFill>
              </a:rPr>
              <a:t> 생산량 （</a:t>
            </a:r>
            <a:r>
              <a:rPr lang="en-US" altLang="ko-KR" sz="1400" b="1" dirty="0">
                <a:solidFill>
                  <a:schemeClr val="bg1"/>
                </a:solidFill>
              </a:rPr>
              <a:t>NPP</a:t>
            </a:r>
            <a:r>
              <a:rPr lang="ko-KR" altLang="en-US" sz="1400" b="1" dirty="0">
                <a:solidFill>
                  <a:schemeClr val="bg1"/>
                </a:solidFill>
              </a:rPr>
              <a:t>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dirty="0">
                <a:solidFill>
                  <a:schemeClr val="bg1"/>
                </a:solidFill>
              </a:rPr>
              <a:t>10m </a:t>
            </a:r>
            <a:r>
              <a:rPr lang="ko-KR" altLang="en-US" sz="1050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dirty="0">
                <a:solidFill>
                  <a:schemeClr val="bg1"/>
                </a:solidFill>
              </a:rPr>
              <a:t>BESS </a:t>
            </a:r>
            <a:r>
              <a:rPr lang="ko-KR" altLang="en-US" sz="1050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  <a:r>
              <a:rPr lang="ko-KR" altLang="en-US" sz="1050" dirty="0">
                <a:solidFill>
                  <a:schemeClr val="bg1"/>
                </a:solidFill>
              </a:rPr>
              <a:t>산림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294E76F-0325-F074-C81A-EBF19C2F0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5329ECC-9E53-BE7E-C053-614CBD82A137}"/>
              </a:ext>
            </a:extLst>
          </p:cNvPr>
          <p:cNvSpPr/>
          <p:nvPr/>
        </p:nvSpPr>
        <p:spPr>
          <a:xfrm>
            <a:off x="6247376" y="262629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40A8694-2E06-BC04-A523-2C5E6AD6C72A}"/>
              </a:ext>
            </a:extLst>
          </p:cNvPr>
          <p:cNvSpPr/>
          <p:nvPr/>
        </p:nvSpPr>
        <p:spPr>
          <a:xfrm>
            <a:off x="6522471" y="479078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3451518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864A2-E985-CC83-D5CA-C0F651F68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9CEC65E5-E16E-82D3-59D1-32EE3B96A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D8104C2B-4EDB-F8E6-6F44-48A58EAE0E43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B0EBE5-A967-EDD6-4749-A51643DE66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탄소 흡수지도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8C21AA-12CA-8DFD-BDF5-BA2D1360401B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53ECB94-DA88-93E8-87D2-F55796299D4D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4D8675D-4E2C-C1C6-84B7-57A989B284D0}"/>
              </a:ext>
            </a:extLst>
          </p:cNvPr>
          <p:cNvSpPr/>
          <p:nvPr/>
        </p:nvSpPr>
        <p:spPr>
          <a:xfrm>
            <a:off x="246099" y="4098843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AF1A2-C822-C501-AC09-BE49C37509CE}"/>
              </a:ext>
            </a:extLst>
          </p:cNvPr>
          <p:cNvSpPr/>
          <p:nvPr/>
        </p:nvSpPr>
        <p:spPr>
          <a:xfrm>
            <a:off x="235349" y="5111316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４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F7F3951-723B-EE71-D452-C0E582D82D2F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BBE0F9C-108F-D416-E697-AECF5E7953D2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13B46260-B3AB-DC39-C0BC-89E58D89F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66442" y="-584218"/>
            <a:ext cx="2730640" cy="5715294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9F502B6A-A931-E646-C3A5-4C540CA27C1A}"/>
              </a:ext>
            </a:extLst>
          </p:cNvPr>
          <p:cNvCxnSpPr>
            <a:cxnSpLocks/>
          </p:cNvCxnSpPr>
          <p:nvPr/>
        </p:nvCxnSpPr>
        <p:spPr>
          <a:xfrm>
            <a:off x="7716520" y="346918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22D6172-24EB-3043-5CA5-B4E3CCC772DF}"/>
              </a:ext>
            </a:extLst>
          </p:cNvPr>
          <p:cNvSpPr txBox="1"/>
          <p:nvPr/>
        </p:nvSpPr>
        <p:spPr>
          <a:xfrm>
            <a:off x="4384751" y="300382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엽면적</a:t>
            </a:r>
            <a:r>
              <a:rPr lang="ko-KR" altLang="en-US" sz="1400" b="1" dirty="0">
                <a:solidFill>
                  <a:schemeClr val="bg1"/>
                </a:solidFill>
              </a:rPr>
              <a:t> 지수 （</a:t>
            </a:r>
            <a:r>
              <a:rPr lang="en-US" altLang="ko-KR" sz="1400" b="1" dirty="0">
                <a:solidFill>
                  <a:schemeClr val="bg1"/>
                </a:solidFill>
              </a:rPr>
              <a:t>LAI</a:t>
            </a:r>
            <a:r>
              <a:rPr lang="ko-KR" altLang="en-US" sz="1400" b="1" dirty="0">
                <a:solidFill>
                  <a:schemeClr val="bg1"/>
                </a:solidFill>
              </a:rPr>
              <a:t>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dirty="0">
                <a:solidFill>
                  <a:schemeClr val="bg1"/>
                </a:solidFill>
              </a:rPr>
              <a:t>10m </a:t>
            </a:r>
            <a:r>
              <a:rPr lang="ko-KR" altLang="en-US" sz="1050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dirty="0">
                <a:solidFill>
                  <a:schemeClr val="bg1"/>
                </a:solidFill>
              </a:rPr>
              <a:t>BESS </a:t>
            </a:r>
            <a:r>
              <a:rPr lang="ko-KR" altLang="en-US" sz="1050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  <a:r>
              <a:rPr lang="ko-KR" altLang="en-US" sz="1050" dirty="0">
                <a:solidFill>
                  <a:schemeClr val="bg1"/>
                </a:solidFill>
              </a:rPr>
              <a:t>산림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25B3175-EB9F-8770-7AB4-68DA2AA50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856" y="413780"/>
            <a:ext cx="2789907" cy="1842555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1F8189-FA37-0176-27AF-B8BB9B4B745F}"/>
              </a:ext>
            </a:extLst>
          </p:cNvPr>
          <p:cNvSpPr/>
          <p:nvPr/>
        </p:nvSpPr>
        <p:spPr>
          <a:xfrm>
            <a:off x="3442846" y="300382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052553CA-F582-9AAD-D22D-7077152E260D}"/>
              </a:ext>
            </a:extLst>
          </p:cNvPr>
          <p:cNvSpPr/>
          <p:nvPr/>
        </p:nvSpPr>
        <p:spPr>
          <a:xfrm>
            <a:off x="6224997" y="51648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8115B0-B8B1-9F02-39F7-DED0B36B494E}"/>
              </a:ext>
            </a:extLst>
          </p:cNvPr>
          <p:cNvCxnSpPr>
            <a:cxnSpLocks/>
          </p:cNvCxnSpPr>
          <p:nvPr/>
        </p:nvCxnSpPr>
        <p:spPr>
          <a:xfrm>
            <a:off x="7716520" y="2685395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F271572-9878-A1EE-8B20-72C8DC392498}"/>
              </a:ext>
            </a:extLst>
          </p:cNvPr>
          <p:cNvSpPr txBox="1"/>
          <p:nvPr/>
        </p:nvSpPr>
        <p:spPr>
          <a:xfrm>
            <a:off x="4384751" y="2638859"/>
            <a:ext cx="3075434" cy="2115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태양복사량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dirty="0">
                <a:solidFill>
                  <a:schemeClr val="bg1"/>
                </a:solidFill>
              </a:rPr>
              <a:t>경기도 탄소흡수원지도는 </a:t>
            </a:r>
            <a:r>
              <a:rPr lang="en-US" altLang="ko-KR" sz="1050" dirty="0">
                <a:solidFill>
                  <a:schemeClr val="bg1"/>
                </a:solidFill>
              </a:rPr>
              <a:t>10m </a:t>
            </a:r>
            <a:r>
              <a:rPr lang="ko-KR" altLang="en-US" sz="1050" dirty="0">
                <a:solidFill>
                  <a:schemeClr val="bg1"/>
                </a:solidFill>
              </a:rPr>
              <a:t>해상도로 구축된 정밀 공간정보로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위성영상과 실측 데이터를 기반으로 </a:t>
            </a:r>
            <a:r>
              <a:rPr lang="en-US" altLang="ko-KR" sz="1050" dirty="0">
                <a:solidFill>
                  <a:schemeClr val="bg1"/>
                </a:solidFill>
              </a:rPr>
              <a:t>BESS </a:t>
            </a:r>
            <a:r>
              <a:rPr lang="ko-KR" altLang="en-US" sz="1050" dirty="0">
                <a:solidFill>
                  <a:schemeClr val="bg1"/>
                </a:solidFill>
              </a:rPr>
              <a:t>모형을 적용하여 개발되었습니다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  <a:r>
              <a:rPr lang="ko-KR" altLang="en-US" sz="1050" dirty="0">
                <a:solidFill>
                  <a:schemeClr val="bg1"/>
                </a:solidFill>
              </a:rPr>
              <a:t>산림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농경지 등 다양한 생태계의 </a:t>
            </a:r>
            <a:r>
              <a:rPr lang="ko-KR" altLang="en-US" sz="1050" dirty="0" err="1">
                <a:solidFill>
                  <a:schemeClr val="bg1"/>
                </a:solidFill>
              </a:rPr>
              <a:t>탄소흡수량을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 err="1">
                <a:solidFill>
                  <a:schemeClr val="bg1"/>
                </a:solidFill>
              </a:rPr>
              <a:t>시각화하며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기후변화 대응과 환경 정책 수립에 중요한 과학적 근거를 제공합니다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94C8B7F-866E-FD10-E101-E9F14800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2856" y="2752257"/>
            <a:ext cx="2789907" cy="184255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5FDEEE4-5149-4D2C-FB37-18B2E4556B97}"/>
              </a:ext>
            </a:extLst>
          </p:cNvPr>
          <p:cNvSpPr/>
          <p:nvPr/>
        </p:nvSpPr>
        <p:spPr>
          <a:xfrm>
            <a:off x="5514002" y="2776470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653584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EB19-F71D-B1DA-7BA0-FD8C7F841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78BDE9-5FB8-A4BF-5720-D7343B3B51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탄소흡수지도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 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통계정보 시각화 부분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BD9748-DB5E-28A1-EE9E-A07FBF292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33" y="1068318"/>
            <a:ext cx="1437427" cy="1982334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C1899980-C04A-A342-B916-A3C393CF821E}"/>
              </a:ext>
            </a:extLst>
          </p:cNvPr>
          <p:cNvSpPr/>
          <p:nvPr/>
        </p:nvSpPr>
        <p:spPr>
          <a:xfrm rot="5400000">
            <a:off x="1035449" y="3168052"/>
            <a:ext cx="279400" cy="2857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25011B2-CB28-0C02-50ED-984F11DC8BB7}"/>
              </a:ext>
            </a:extLst>
          </p:cNvPr>
          <p:cNvSpPr/>
          <p:nvPr/>
        </p:nvSpPr>
        <p:spPr>
          <a:xfrm>
            <a:off x="199246" y="3529848"/>
            <a:ext cx="2259056" cy="32041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E9E538-9F97-02A4-CAB2-F3070D17FE20}"/>
              </a:ext>
            </a:extLst>
          </p:cNvPr>
          <p:cNvSpPr/>
          <p:nvPr/>
        </p:nvSpPr>
        <p:spPr>
          <a:xfrm>
            <a:off x="246099" y="3635293"/>
            <a:ext cx="2165350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267FD1-A5D4-117A-29BA-51E0ACD717B7}"/>
              </a:ext>
            </a:extLst>
          </p:cNvPr>
          <p:cNvSpPr/>
          <p:nvPr/>
        </p:nvSpPr>
        <p:spPr>
          <a:xfrm>
            <a:off x="246099" y="4098843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3D6861-975F-185E-2DA0-02E7F7DAF3D1}"/>
              </a:ext>
            </a:extLst>
          </p:cNvPr>
          <p:cNvSpPr/>
          <p:nvPr/>
        </p:nvSpPr>
        <p:spPr>
          <a:xfrm>
            <a:off x="235349" y="5111316"/>
            <a:ext cx="2165350" cy="95575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４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B3E578-B55C-782A-53A1-0B8C4187109E}"/>
              </a:ext>
            </a:extLst>
          </p:cNvPr>
          <p:cNvSpPr/>
          <p:nvPr/>
        </p:nvSpPr>
        <p:spPr>
          <a:xfrm>
            <a:off x="199246" y="4542321"/>
            <a:ext cx="288234" cy="1177511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3542FE-53CB-C8B7-5680-978DECEEB659}"/>
              </a:ext>
            </a:extLst>
          </p:cNvPr>
          <p:cNvSpPr/>
          <p:nvPr/>
        </p:nvSpPr>
        <p:spPr>
          <a:xfrm>
            <a:off x="235349" y="6169717"/>
            <a:ext cx="2165350" cy="562588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F439A0-E696-1571-5466-04BA5806BCC9}"/>
              </a:ext>
            </a:extLst>
          </p:cNvPr>
          <p:cNvSpPr/>
          <p:nvPr/>
        </p:nvSpPr>
        <p:spPr>
          <a:xfrm>
            <a:off x="3145135" y="954285"/>
            <a:ext cx="882318" cy="339807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CBE6C13-ED8D-5285-9AB0-8E8A80B9D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076" y="3254156"/>
            <a:ext cx="4952114" cy="2465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7F5371-476F-FFF9-B1F9-27A150C26D4C}"/>
              </a:ext>
            </a:extLst>
          </p:cNvPr>
          <p:cNvSpPr txBox="1"/>
          <p:nvPr/>
        </p:nvSpPr>
        <p:spPr>
          <a:xfrm>
            <a:off x="6628071" y="393077"/>
            <a:ext cx="46637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https://www.carbonmap.org/#Extraction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2DF82B-81AE-7F98-9423-24F1558C4109}"/>
              </a:ext>
            </a:extLst>
          </p:cNvPr>
          <p:cNvSpPr txBox="1"/>
          <p:nvPr/>
        </p:nvSpPr>
        <p:spPr>
          <a:xfrm>
            <a:off x="6628071" y="143246"/>
            <a:ext cx="4614477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내용이 통계정보 시각화 부분이므로 상단과 다른 배경색 구분 감 줄 것</a:t>
            </a:r>
            <a:endParaRPr lang="en-US" altLang="ko-KR" sz="1100" b="1" dirty="0"/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2F98E5C-61C5-B344-7392-C32DDFD5B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487479"/>
              </p:ext>
            </p:extLst>
          </p:nvPr>
        </p:nvGraphicFramePr>
        <p:xfrm>
          <a:off x="4457375" y="2594481"/>
          <a:ext cx="5324556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7426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887426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탄소흡수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수목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탄소저장</a:t>
                      </a:r>
                      <a:endParaRPr lang="en-US" altLang="ko-KR" sz="1000" dirty="0"/>
                    </a:p>
                    <a:p>
                      <a:pPr algn="ctr" latinLnBrk="1"/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토양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탄소배출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600" dirty="0"/>
                        <a:t>(</a:t>
                      </a:r>
                      <a:r>
                        <a:rPr lang="ko-KR" altLang="en-US" sz="600" dirty="0"/>
                        <a:t>시군단위 </a:t>
                      </a:r>
                      <a:r>
                        <a:rPr lang="ko-KR" altLang="en-US" sz="600" dirty="0" err="1"/>
                        <a:t>지역내총생산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CAB576A2-2AC4-1197-3BBC-F3B3B35CEF2D}"/>
              </a:ext>
            </a:extLst>
          </p:cNvPr>
          <p:cNvSpPr txBox="1"/>
          <p:nvPr/>
        </p:nvSpPr>
        <p:spPr>
          <a:xfrm>
            <a:off x="3725324" y="2217147"/>
            <a:ext cx="661079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- 31</a:t>
            </a:r>
            <a:r>
              <a:rPr lang="ko-KR" altLang="en-US" sz="1100" b="1" dirty="0"/>
              <a:t>개 시군이 있는 경기도 지도를 기반으로 다음 내용을 선택할 경우 변화되는 </a:t>
            </a:r>
            <a:r>
              <a:rPr lang="ko-KR" altLang="en-US" sz="1100" b="1" dirty="0" err="1"/>
              <a:t>카토그램를</a:t>
            </a:r>
            <a:r>
              <a:rPr lang="ko-KR" altLang="en-US" sz="1100" b="1" dirty="0"/>
              <a:t> 만들 것</a:t>
            </a:r>
            <a:endParaRPr lang="en-US" altLang="ko-KR" sz="1100" b="1" dirty="0"/>
          </a:p>
        </p:txBody>
      </p:sp>
      <p:sp>
        <p:nvSpPr>
          <p:cNvPr id="21" name="설명선: 선(테두리 및 강조선) 20">
            <a:extLst>
              <a:ext uri="{FF2B5EF4-FFF2-40B4-BE49-F238E27FC236}">
                <a16:creationId xmlns:a16="http://schemas.microsoft.com/office/drawing/2014/main" id="{D2A2DDDB-E2CF-820A-0911-08E12B3B05FB}"/>
              </a:ext>
            </a:extLst>
          </p:cNvPr>
          <p:cNvSpPr/>
          <p:nvPr/>
        </p:nvSpPr>
        <p:spPr>
          <a:xfrm>
            <a:off x="9975480" y="2940977"/>
            <a:ext cx="2017274" cy="966163"/>
          </a:xfrm>
          <a:prstGeom prst="accentBorderCallout1">
            <a:avLst>
              <a:gd name="adj1" fmla="val 18750"/>
              <a:gd name="adj2" fmla="val -8333"/>
              <a:gd name="adj3" fmla="val 122710"/>
              <a:gd name="adj4" fmla="val -101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선택시</a:t>
            </a:r>
            <a:r>
              <a:rPr lang="ko-KR" altLang="en-US" sz="700" b="1" dirty="0">
                <a:solidFill>
                  <a:schemeClr val="tx1"/>
                </a:solidFill>
              </a:rPr>
              <a:t> 정보 </a:t>
            </a:r>
            <a:r>
              <a:rPr lang="ko-KR" altLang="en-US" sz="700" b="1" dirty="0" err="1">
                <a:solidFill>
                  <a:schemeClr val="tx1"/>
                </a:solidFill>
              </a:rPr>
              <a:t>표시창</a:t>
            </a:r>
            <a:r>
              <a:rPr lang="ko-KR" altLang="en-US" sz="700" b="1" dirty="0">
                <a:solidFill>
                  <a:schemeClr val="tx1"/>
                </a:solidFill>
              </a:rPr>
              <a:t> 보임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 err="1">
                <a:solidFill>
                  <a:schemeClr val="tx1"/>
                </a:solidFill>
              </a:rPr>
              <a:t>시군명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>
                <a:solidFill>
                  <a:schemeClr val="tx1"/>
                </a:solidFill>
              </a:rPr>
              <a:t>시군의 값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>
                <a:solidFill>
                  <a:schemeClr val="tx1"/>
                </a:solidFill>
              </a:rPr>
              <a:t>선택 값의 경기도내 비율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- 31</a:t>
            </a:r>
            <a:r>
              <a:rPr lang="ko-KR" altLang="en-US" sz="700" b="1" dirty="0">
                <a:solidFill>
                  <a:schemeClr val="tx1"/>
                </a:solidFill>
              </a:rPr>
              <a:t>개 중 순위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29EB1BB8-DB86-5C90-57A8-030E3FF74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536" y="5054600"/>
            <a:ext cx="901746" cy="14669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EA476E-F467-4D7F-77A9-6C5DD5205295}"/>
              </a:ext>
            </a:extLst>
          </p:cNvPr>
          <p:cNvSpPr txBox="1"/>
          <p:nvPr/>
        </p:nvSpPr>
        <p:spPr>
          <a:xfrm>
            <a:off x="8199417" y="6151376"/>
            <a:ext cx="304313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색범례는</a:t>
            </a:r>
            <a:r>
              <a:rPr lang="ko-KR" altLang="en-US" sz="1100" b="1" dirty="0"/>
              <a:t> 적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높은</a:t>
            </a:r>
            <a:r>
              <a:rPr lang="en-US" altLang="ko-KR" sz="1100" b="1" dirty="0"/>
              <a:t>)-</a:t>
            </a:r>
            <a:r>
              <a:rPr lang="ko-KR" altLang="en-US" sz="1100" b="1" dirty="0"/>
              <a:t>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낮은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것으로 </a:t>
            </a:r>
            <a:r>
              <a:rPr lang="ko-KR" altLang="en-US" sz="1100" b="1" dirty="0" err="1"/>
              <a:t>할것</a:t>
            </a:r>
            <a:endParaRPr lang="en-US" altLang="ko-KR" sz="11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E9CA72-0036-B554-945D-BE7286C4B4AF}"/>
              </a:ext>
            </a:extLst>
          </p:cNvPr>
          <p:cNvSpPr txBox="1"/>
          <p:nvPr/>
        </p:nvSpPr>
        <p:spPr>
          <a:xfrm>
            <a:off x="4127862" y="954285"/>
            <a:ext cx="2902858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경기도 </a:t>
            </a:r>
            <a:r>
              <a:rPr lang="ko-KR" altLang="en-US" b="1" dirty="0" err="1">
                <a:solidFill>
                  <a:srgbClr val="FF0000"/>
                </a:solidFill>
              </a:rPr>
              <a:t>탄소흡수량</a:t>
            </a:r>
            <a:r>
              <a:rPr lang="ko-KR" altLang="en-US" b="1" dirty="0">
                <a:solidFill>
                  <a:srgbClr val="FF0000"/>
                </a:solidFill>
              </a:rPr>
              <a:t> 현황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34B4C1-E052-DEE1-F4BC-4F095C2E7145}"/>
              </a:ext>
            </a:extLst>
          </p:cNvPr>
          <p:cNvSpPr txBox="1"/>
          <p:nvPr/>
        </p:nvSpPr>
        <p:spPr>
          <a:xfrm>
            <a:off x="4483054" y="1448869"/>
            <a:ext cx="4972095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경기도와 </a:t>
            </a:r>
            <a:r>
              <a:rPr lang="en-US" altLang="ko-KR" sz="1200" b="1" dirty="0"/>
              <a:t>31</a:t>
            </a:r>
            <a:r>
              <a:rPr lang="ko-KR" altLang="en-US" sz="1200" b="1" dirty="0"/>
              <a:t>개 시군의 다각적 탄소흡수 통계를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 err="1"/>
              <a:t>카토그램과</a:t>
            </a:r>
            <a:r>
              <a:rPr lang="ko-KR" altLang="en-US" sz="1200" b="1" dirty="0"/>
              <a:t> 반응형 그래프로 명확하게 이해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29237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10140</TotalTime>
  <Words>5548</Words>
  <Application>Microsoft Office PowerPoint</Application>
  <PresentationFormat>와이드스크린</PresentationFormat>
  <Paragraphs>942</Paragraphs>
  <Slides>60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60</vt:i4>
      </vt:variant>
    </vt:vector>
  </HeadingPairs>
  <TitlesOfParts>
    <vt:vector size="68" baseType="lpstr">
      <vt:lpstr>Arial</vt:lpstr>
      <vt:lpstr>경기천년제목 Light</vt:lpstr>
      <vt:lpstr>맑은 고딕</vt:lpstr>
      <vt:lpstr>경기천년제목 Bold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64</cp:revision>
  <dcterms:created xsi:type="dcterms:W3CDTF">2023-12-12T09:29:53Z</dcterms:created>
  <dcterms:modified xsi:type="dcterms:W3CDTF">2025-05-05T02:40:27Z</dcterms:modified>
</cp:coreProperties>
</file>